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&amp;ehk=4UP2fCZT0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71" r:id="rId4"/>
    <p:sldId id="258" r:id="rId5"/>
    <p:sldId id="257" r:id="rId6"/>
    <p:sldId id="270" r:id="rId7"/>
    <p:sldId id="256" r:id="rId8"/>
    <p:sldId id="289" r:id="rId9"/>
    <p:sldId id="290" r:id="rId10"/>
    <p:sldId id="260" r:id="rId11"/>
    <p:sldId id="291" r:id="rId12"/>
    <p:sldId id="266" r:id="rId13"/>
    <p:sldId id="267" r:id="rId14"/>
    <p:sldId id="292" r:id="rId15"/>
    <p:sldId id="281" r:id="rId16"/>
    <p:sldId id="276" r:id="rId17"/>
    <p:sldId id="278" r:id="rId18"/>
    <p:sldId id="279" r:id="rId19"/>
    <p:sldId id="280" r:id="rId20"/>
    <p:sldId id="274" r:id="rId21"/>
    <p:sldId id="275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578F-64EE-42FD-A8D8-8D4ABA8229D6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7922-D53E-442F-916B-51A5ACD005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734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 esta manera surge PROFORVIN, además de su objetivo central, resulta una instancia integradora y fortalecedora de los intercambios entre docentes e investigadores y como oportunidad articuladora multidisciplinar y de fortalecimiento de redes regionales de investigación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2FB88-4592-454E-ABAF-520D766041C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2FB88-4592-454E-ABAF-520D766041C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3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2FB88-4592-454E-ABAF-520D766041C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61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57503-6140-40C5-AE9B-E8FB8A8AD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B89D3F-7DD1-4176-864D-F0F94E76C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365EE-3CE0-4005-BB38-57114EB7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FFCF9-AE30-47FC-93FF-26CD223D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1795E-746A-4510-88DF-2B8B6CF9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332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CC5A0-EF4A-4889-8E88-9DC7B72A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F8CEE1-7B76-4DFD-A849-87886B1D0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F6FEE-866E-4249-9688-85E4DB47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7702F-3CF3-480C-A7B1-A72A1C19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6B532-E420-42B2-8A9C-D93C84EB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49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6F553C-CC4D-4B0C-AA41-1DE36B757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5304F6-FF8A-4751-ACD5-3F569D861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9E5940-F46D-40D4-ACD1-328C1C35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23408E-5951-43C5-9E4E-DC943E89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801AFD-7AAC-414E-8F78-E0B7C081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515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62921-B701-420C-9678-88418E24B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EF6748-8490-4EF9-9909-95867B8C1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591E1-4E2C-46B0-82E8-EDA825BA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0EB18-6006-46B2-A022-3765FB42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69D08A-F1BE-412C-AD52-8EE97D7D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556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CF089-D336-4B59-BF12-8334DCB8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3A537-36CD-428B-A5C9-2C345867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3EF70-D3DE-4573-B3C9-46DC6E92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C93D4-4DB0-4022-88EF-D1B50D63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5B31CC-4970-408D-983A-775070FA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56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2C12C-E77C-423E-9584-42AF0F9A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4B4D76-37B0-4BD3-B7C2-4951281B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3105F-86E7-4C67-A18E-7598A568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9180C-6A27-4121-8BB7-538F4CBC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122014-20F3-450E-8B88-41ED0EFD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895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9C48C-8578-42C9-A9C6-5E1708FB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E53F4-DD6C-4CD9-BA2D-2D6888062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C6B179-DFE2-44BF-AF47-B28ED361E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29510B-437A-4D5C-98D7-B6F6BA3A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5726E-8863-49ED-9F28-F55DD5B6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7792A-955B-4428-974F-E648011A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686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2F26B-B11B-4A99-84E0-740500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173CA3-5178-4A8E-84D5-D83AC6EB1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1A3DE6-EAEA-4848-BBA7-F4710582C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CB3D8B-4E3B-4C92-9995-1518ABB44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BA48E4-1E91-4B18-B711-AEEC0CF37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66EB15-D659-47BB-ACBC-CCF6B14C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AEE87E-33CE-47A8-BD49-49AFCB6B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E88AD5-C61C-4D6C-9FAA-855CE275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558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C18F9-F0F8-4364-BC66-9D7C5DB9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1F38ED-8AE6-473B-9660-D4C3A620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6B5850-9DC3-42A7-BA06-C7E7E423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FA39BE-10E9-4960-A913-9CFEB69F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48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97AB29-90EF-4EFC-878D-D6B056DC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35B2CB-A8CA-4F78-ACD8-7599BF29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7D2D96-4391-4A73-9A2A-E46A5E8B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642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97DA-D700-4708-BBDB-4E7C3623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14561-D84B-417E-84A6-EAC2CDAA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EF7A5F-42A3-4986-A833-BA97907D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C6314-9322-4E1D-B471-81B20623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64635C-4BFD-4166-8588-7565FEB7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ED198F-20BB-433F-9D9C-60B53355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82CAD-41DA-466C-BAA8-47CEE116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D81E07-59E2-4361-80F0-5C565ACD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CDEB3-4F2B-4977-8041-825554C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01296-12AD-40B7-9925-12CCE64E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2B7004-AB05-4BAB-8122-393E63DD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840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2F51A-1713-4901-B7E1-CFCA493D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483557-E9CE-45B0-B095-17B086ACE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D2F17-4BE2-4E81-A0BE-6BCE6C5BD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3B4AB8-4E0A-4686-95E5-7D1AFC1D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D1D906-F2B1-4B5A-99F3-83CA5494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CDD7F-B963-4206-A254-F4513A55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0940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B67F2-5AEE-4555-86A7-CBC2DBB8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FA3167-D247-4923-AE3E-5839FFDFE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4FCA2-C13E-4BE7-9FEC-9B76DE9F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F0C65-02A2-4DAC-A39F-6E25DFDB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F70C3-6058-4420-B709-40BCDA90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988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D03DFA-AFB9-44FC-A1AC-D36E8AE3E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F6FC99-7F17-47DA-8C73-8E533FC4C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6A79E0-814F-4298-887C-A3BA25A0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5ECEA-1BF3-4168-924C-20D7B810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4C15C-9CD7-4A6B-95A0-4EACCEC2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350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7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87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5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0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78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98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7D2B9-5CB3-4C44-8116-7D731649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1C0464-8585-43E2-A722-C56B9D01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71A57-ADB6-44B0-A9ED-CC86796A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2AEA7-2F93-4E5B-8267-9A7819D4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FF9CA-C35D-40B0-907C-BACD6692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083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55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09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28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4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5F8E6-B56C-4211-A7FC-B355293E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E68CC-C45C-4A0D-8DB4-957C0E39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EFE4A-E4A4-4403-98A7-EE3137D62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383339-04D4-4ED6-9C0A-798D3FE7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60B05E-FADA-4ADA-9615-1ED0CFFD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B747F7-3F85-423B-9722-D137B5A1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988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F7F87-10FB-4310-92A1-F39110CF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ECC91-3650-4294-AF95-8EC9CDA8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BECA7-8736-4D38-AEF8-E88CC461D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A98126-D1F0-404F-B19D-9E20F1C67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5D1EAB-D486-45D8-B88D-020F96D5E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F1C341-080F-49D4-8F97-66DB1E51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882007-1C09-49C9-819C-C73E4C24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9D322E-B6CF-4173-8551-C3B4F010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6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62373-C5AB-4C1A-9F18-A241BE41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01941-1CAB-4271-A9BB-1131DE1E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C3DDB2-ABA7-4BB1-A70E-EF0C4FEB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5E5886-6DC4-458A-BD1A-6D198284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948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9A78A9-C1A2-4D14-8B18-77C0B6A6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EA9FDF-417C-423E-A5C9-FD7BFCE4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ACDA68-6403-4C06-8D4B-9A3691CD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916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4C684-7DB1-4947-849E-4AD50BBA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D7D61-E9B0-43AF-8D7A-FEA34CAA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5FB9C6-69F5-4ABC-BDF4-48E128DDD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99E03F-8AB1-4836-B8DA-35B1FB30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8406C8-DFB5-4A1B-B4AA-DDBD0E49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12409-3DE3-4CFB-8C32-C1459AE3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711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0F6CD-A557-4388-A277-DB37BD10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100D42-06F9-4908-91F0-6C7BD6A6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3F42A8-BB5E-481D-959B-16C808BF6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01499-2F08-42DF-A75B-14C24FF5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CE428-B623-450C-BC22-562F2619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3A7053-55FF-416A-A359-AB7990E9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36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105574-0E52-4671-91B4-4981E6E2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398FCE-BF2D-4F25-ADE5-462D859E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A489A-75CF-4A95-BC0B-44CE5F420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960A-3C6D-405D-A6ED-A25B64BD3883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FD51A-E9AD-4572-A9F5-D0237B67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43BD1-89FA-4EFC-B051-DC1DBC24C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C2497-F0A9-4F81-AC6A-8C5823D752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4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939726-E810-48A4-A8AD-6EE52FF3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87583A-19B0-47E2-9E9F-42AD7F575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7230F6-4529-4416-B99A-9BB86DC9F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BDDC-AFF3-4F2E-B0E0-EE504EBC7495}" type="datetimeFigureOut">
              <a:rPr lang="es-AR" smtClean="0"/>
              <a:t>23/9/2019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C0C24-C3CF-48D5-A8A3-F98AD280C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6C153F-56E6-4374-89C1-C92522A3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8383-589A-478B-83A2-DCECE7ACE1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78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0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vaconews.unibague.edu.co/page/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ngwitches/3458534773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vin_(character)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iudadan%C3%ADa_digita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inforkeu.blogspot.com/2013_11_01_arch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tefy10.blogspot.com/2012/06/que-es-proyecto-y-sus-etapa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maruxs.blogspot.com/2007/07/becas-para-el-extranjero-listado-de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lgrancielo.blogspot.com/2015/06/el-simbolismo-del-laberinto.html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nifying-glass-search-to-find-1020142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ursoscandame.com.ar/v2/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://jaimetorresy.blogspot.com/p/sistemas-de-numerac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tn.edu.ar/es/secretaria-sctyp/sctyp-posgrado/proforvin/sctyp-cursos-proforvin" TargetMode="External"/><Relationship Id="rId5" Type="http://schemas.openxmlformats.org/officeDocument/2006/relationships/hyperlink" Target="mailto:mmena@rec.utn.edu.ar" TargetMode="External"/><Relationship Id="rId4" Type="http://schemas.openxmlformats.org/officeDocument/2006/relationships/hyperlink" Target="http://elblogdelsrruiz.blogspot.com/2015/04/segunda-sesion-de-curso-sobr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teunrn.wikispace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4UP2fCZT0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i.es/blogs/gestioneducativa/2015/05/09/educacion-y-tecnologi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i.es/blogs/mintecon/2013/04/07/el-clima-organizacional-y-recursos-humano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hinkbig.com/almacenamiento-en-la-nub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>
            <a:extLst>
              <a:ext uri="{FF2B5EF4-FFF2-40B4-BE49-F238E27FC236}">
                <a16:creationId xmlns:a16="http://schemas.microsoft.com/office/drawing/2014/main" id="{751362D6-E50C-4FD9-A14F-CFE0F9296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0AAC9CB-DB93-4D67-9251-CCDF54EC6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C644050-164D-47D8-B605-4063C21DE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8EE6FF38-FA81-4DA6-944F-936D829B6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43BD956-5DE0-403B-868A-7ED60109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11348A-16B5-4A3F-9738-75B3BE1D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" y="516835"/>
            <a:ext cx="7386761" cy="17082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r>
              <a:rPr lang="en-US" sz="3200" dirty="0" err="1">
                <a:latin typeface="Algerian" panose="04020705040A02060702" pitchFamily="82" charset="0"/>
              </a:rPr>
              <a:t>Hacia</a:t>
            </a:r>
            <a:r>
              <a:rPr lang="en-US" sz="3200" dirty="0">
                <a:latin typeface="Algerian" panose="04020705040A02060702" pitchFamily="82" charset="0"/>
              </a:rPr>
              <a:t> la </a:t>
            </a:r>
            <a:r>
              <a:rPr lang="en-US" sz="3200" dirty="0" err="1">
                <a:latin typeface="Algerian" panose="04020705040A02060702" pitchFamily="82" charset="0"/>
              </a:rPr>
              <a:t>presencia</a:t>
            </a:r>
            <a:r>
              <a:rPr lang="en-US" sz="3200" dirty="0">
                <a:latin typeface="Algerian" panose="04020705040A02060702" pitchFamily="82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</a:rPr>
              <a:t>ubicua</a:t>
            </a:r>
            <a:r>
              <a:rPr lang="en-US" sz="3200" dirty="0">
                <a:latin typeface="Algerian" panose="04020705040A02060702" pitchFamily="82" charset="0"/>
              </a:rPr>
              <a:t> de las TIC </a:t>
            </a:r>
            <a:r>
              <a:rPr lang="en-US" sz="3200" dirty="0" err="1">
                <a:latin typeface="Algerian" panose="04020705040A02060702" pitchFamily="82" charset="0"/>
              </a:rPr>
              <a:t>en</a:t>
            </a:r>
            <a:r>
              <a:rPr lang="en-US" sz="3200" dirty="0">
                <a:latin typeface="Algerian" panose="04020705040A02060702" pitchFamily="82" charset="0"/>
              </a:rPr>
              <a:t> la </a:t>
            </a:r>
            <a:r>
              <a:rPr lang="en-US" sz="3200" dirty="0" err="1">
                <a:latin typeface="Algerian" panose="04020705040A02060702" pitchFamily="82" charset="0"/>
              </a:rPr>
              <a:t>gestión</a:t>
            </a:r>
            <a:r>
              <a:rPr lang="en-US" sz="3200" dirty="0">
                <a:latin typeface="Algerian" panose="04020705040A02060702" pitchFamily="82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</a:rPr>
              <a:t>universitaria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F789E7-7169-43CD-AD26-6656D1F4C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8414" y="2995896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                                                      </a:t>
            </a:r>
            <a:r>
              <a:rPr lang="en-US" sz="2400" i="1" dirty="0"/>
              <a:t>           Marta </a:t>
            </a:r>
            <a:r>
              <a:rPr lang="en-US" sz="2400" dirty="0"/>
              <a:t>Men</a:t>
            </a:r>
            <a:r>
              <a:rPr lang="en-US" sz="2400" i="1" dirty="0"/>
              <a:t>a</a:t>
            </a:r>
          </a:p>
          <a:p>
            <a:r>
              <a:rPr lang="en-US" sz="2400" i="1" dirty="0"/>
              <a:t>                                                   </a:t>
            </a:r>
            <a:r>
              <a:rPr lang="en-US" sz="2400" i="1" dirty="0" err="1"/>
              <a:t>Septiembre</a:t>
            </a:r>
            <a:r>
              <a:rPr lang="en-US" sz="2400" i="1" dirty="0"/>
              <a:t> 2019</a:t>
            </a:r>
          </a:p>
          <a:p>
            <a:endParaRPr lang="en-US" sz="1800" i="1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43019DE-1A73-4AC3-9882-1ED29AE8E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4E84D6-3B77-4AE1-8671-A30A40F29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4579" y="492611"/>
            <a:ext cx="3609294" cy="1732461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F6F42E75-EA9C-492E-9BF4-3C368D57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para Universidad Nacional de Quilmes logo">
            <a:extLst>
              <a:ext uri="{FF2B5EF4-FFF2-40B4-BE49-F238E27FC236}">
                <a16:creationId xmlns:a16="http://schemas.microsoft.com/office/drawing/2014/main" id="{CC45C702-37C0-4BAD-8570-44F5590866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579" y="2749221"/>
            <a:ext cx="3609294" cy="13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B8694E86-FDCE-4192-8251-A7247AC8D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untdf.edu.ar/uploads/noticias/vseminariointernacionaltelescopi_1563818267.jpg">
            <a:extLst>
              <a:ext uri="{FF2B5EF4-FFF2-40B4-BE49-F238E27FC236}">
                <a16:creationId xmlns:a16="http://schemas.microsoft.com/office/drawing/2014/main" id="{ED81B18D-49D3-4DB1-A4DC-512E00FB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7795" y="4624943"/>
            <a:ext cx="3496078" cy="17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5947-3E63-473C-B583-5271F9CB11ED}"/>
              </a:ext>
            </a:extLst>
          </p:cNvPr>
          <p:cNvSpPr txBox="1"/>
          <p:nvPr/>
        </p:nvSpPr>
        <p:spPr>
          <a:xfrm>
            <a:off x="9346756" y="2025017"/>
            <a:ext cx="23471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://avaconews.unibague.edu.co/page/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8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3CA3B8A-CE80-4956-83C2-AE4BF44C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574" b="1426"/>
          <a:stretch/>
        </p:blipFill>
        <p:spPr>
          <a:xfrm>
            <a:off x="1037707" y="116378"/>
            <a:ext cx="14611004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6B6F8C-5869-4761-A9B1-C346DADB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3950"/>
            <a:ext cx="3848793" cy="1342754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/>
              <a:t>REQUERIMIENTOS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FAB32E-C638-41A7-9867-C86FB1AC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17573"/>
            <a:ext cx="5118537" cy="3324049"/>
          </a:xfrm>
        </p:spPr>
        <p:txBody>
          <a:bodyPr anchor="ctr">
            <a:normAutofit fontScale="25000" lnSpcReduction="20000"/>
          </a:bodyPr>
          <a:lstStyle/>
          <a:p>
            <a:endParaRPr lang="es-AR" b="1" dirty="0"/>
          </a:p>
          <a:p>
            <a:pPr lvl="0"/>
            <a:endParaRPr lang="es-AR" sz="3400" b="1" dirty="0">
              <a:solidFill>
                <a:prstClr val="black"/>
              </a:solidFill>
            </a:endParaRPr>
          </a:p>
          <a:p>
            <a:pPr lvl="0"/>
            <a:endParaRPr lang="es-AR" sz="11200" b="1" dirty="0">
              <a:solidFill>
                <a:prstClr val="black"/>
              </a:solidFill>
            </a:endParaRPr>
          </a:p>
          <a:p>
            <a:pPr lvl="0"/>
            <a:r>
              <a:rPr lang="es-AR" sz="11200" b="1" dirty="0">
                <a:solidFill>
                  <a:prstClr val="black"/>
                </a:solidFill>
              </a:rPr>
              <a:t>Modelo pedagógico adecuado</a:t>
            </a:r>
          </a:p>
          <a:p>
            <a:endParaRPr lang="es-AR" sz="5100" b="1" dirty="0"/>
          </a:p>
          <a:p>
            <a:endParaRPr lang="es-AR" sz="5100" b="1" dirty="0"/>
          </a:p>
          <a:p>
            <a:pPr marL="0" indent="0">
              <a:buNone/>
            </a:pPr>
            <a:r>
              <a:rPr lang="es-AR" sz="5100" b="1" dirty="0"/>
              <a:t>*</a:t>
            </a:r>
            <a:r>
              <a:rPr lang="es-AR" sz="11200" b="1" dirty="0"/>
              <a:t>Estructura Tecnológica </a:t>
            </a:r>
          </a:p>
          <a:p>
            <a:pPr marL="0" indent="0">
              <a:buNone/>
            </a:pPr>
            <a:r>
              <a:rPr lang="es-AR" sz="11200" b="1" dirty="0"/>
              <a:t>    Apropiada</a:t>
            </a:r>
          </a:p>
          <a:p>
            <a:pPr marL="0" indent="0">
              <a:buNone/>
            </a:pPr>
            <a:endParaRPr lang="es-AR" sz="11200" b="1" dirty="0"/>
          </a:p>
          <a:p>
            <a:r>
              <a:rPr lang="es-AR" sz="11200" b="1" dirty="0"/>
              <a:t>Mayor Virtualidad </a:t>
            </a:r>
          </a:p>
          <a:p>
            <a:pPr marL="0" indent="0">
              <a:buNone/>
            </a:pPr>
            <a:r>
              <a:rPr lang="es-AR" sz="11200" b="1" dirty="0"/>
              <a:t>   Organizativa</a:t>
            </a:r>
          </a:p>
          <a:p>
            <a:endParaRPr lang="es-AR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719678-BADE-4C66-B00A-49C18D893E7E}"/>
              </a:ext>
            </a:extLst>
          </p:cNvPr>
          <p:cNvSpPr txBox="1"/>
          <p:nvPr/>
        </p:nvSpPr>
        <p:spPr>
          <a:xfrm>
            <a:off x="9724657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flickr.com/photos/langwitches/34585347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4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34C0-A6BD-4491-9C23-6111FE0C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5775434" cy="1692794"/>
          </a:xfrm>
        </p:spPr>
        <p:txBody>
          <a:bodyPr>
            <a:normAutofit/>
          </a:bodyPr>
          <a:lstStyle/>
          <a:p>
            <a:r>
              <a:rPr lang="es-AR" dirty="0"/>
              <a:t>ARQUITECTURA DE PROFORVIN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5E322-3D90-4740-B501-FB26D514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19112"/>
            <a:ext cx="5775434" cy="53116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Aulas en el Campus Virtual Global de la UTN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Estructura tutorial altamente personalizada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Gestión de dirección y coordinación general centralizada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Red de apoyo en las Facultades Regionales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Red de Videoconferencias a través de la Red Nacional de Videoconferencia Educativa de la UTN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Blog de difusión a través de la Red Punto de Encuentro de la UTN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Canal de Video en YouTube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ES" sz="2400" dirty="0"/>
              <a:t> Sitio Web</a:t>
            </a:r>
          </a:p>
          <a:p>
            <a:endParaRPr lang="es-AR" sz="1800" dirty="0"/>
          </a:p>
        </p:txBody>
      </p:sp>
      <p:pic>
        <p:nvPicPr>
          <p:cNvPr id="6" name="Imagen 5" descr="Imagen que contiene objeto, interior&#10;&#10;Descripción generada con confianza alta">
            <a:extLst>
              <a:ext uri="{FF2B5EF4-FFF2-40B4-BE49-F238E27FC236}">
                <a16:creationId xmlns:a16="http://schemas.microsoft.com/office/drawing/2014/main" id="{E8864057-9043-44C0-9239-EBA438C03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647" b="1015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3C0930-2EC0-4703-9CEF-7BFA7A016FFA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Marvin_(charact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58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02269-6A6C-47E1-8037-17FB04AD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COMPLEMENTAN EL SISTEMA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A3F8E8-6932-4150-A1FC-D8E22D76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" y="2279017"/>
            <a:ext cx="6008810" cy="4519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-Una red de apoyo en las facultades regionales.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-Un canal de video de </a:t>
            </a:r>
            <a:r>
              <a:rPr lang="es-A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 Blog de difusión a través de la Red Punto de Encuentro de la UTN.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Un sitio Web del programa.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81E7B48-A07C-44D3-A57A-1A1B342C2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79" r="966"/>
          <a:stretch/>
        </p:blipFill>
        <p:spPr>
          <a:xfrm>
            <a:off x="6902541" y="-375920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6CBE8C-1B44-43E8-A9C6-570B445EF093}"/>
              </a:ext>
            </a:extLst>
          </p:cNvPr>
          <p:cNvSpPr txBox="1"/>
          <p:nvPr/>
        </p:nvSpPr>
        <p:spPr>
          <a:xfrm>
            <a:off x="10010108" y="6282027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es.wikipedia.org/wiki/Ciudadan%C3%ADa_digi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1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A01CC9D-6887-493B-ACAE-D5726689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-1024468"/>
            <a:ext cx="4977976" cy="846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9335F98C-4806-426E-B765-AA448FD90F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5805" b="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B96161-66C6-40B7-A6BF-F786A3CB0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7269" y="802956"/>
            <a:ext cx="6527597" cy="52580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LOS CURSOS DE PROFORVIN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68C149-7380-40CE-BBC2-2735C89402C7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inforkeu.blogspot.com/2013_11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8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5516880" cy="1656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Diseño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desarrollo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74320" y="1503679"/>
            <a:ext cx="6913879" cy="48547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1800" dirty="0"/>
          </a:p>
          <a:p>
            <a:r>
              <a:rPr lang="en-US" dirty="0" err="1"/>
              <a:t>Introducción</a:t>
            </a:r>
            <a:r>
              <a:rPr lang="en-US" dirty="0"/>
              <a:t> a la </a:t>
            </a:r>
            <a:r>
              <a:rPr lang="en-US" dirty="0" err="1"/>
              <a:t>investigación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y la </a:t>
            </a:r>
            <a:r>
              <a:rPr lang="en-US" dirty="0" err="1"/>
              <a:t>innovación</a:t>
            </a:r>
            <a:endParaRPr lang="en-US" dirty="0"/>
          </a:p>
          <a:p>
            <a:r>
              <a:rPr lang="en-US" dirty="0" err="1"/>
              <a:t>Formulación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de </a:t>
            </a:r>
            <a:r>
              <a:rPr lang="en-US" dirty="0" err="1"/>
              <a:t>I+D+i</a:t>
            </a:r>
            <a:endParaRPr lang="en-US" dirty="0"/>
          </a:p>
          <a:p>
            <a:r>
              <a:rPr lang="en-US" dirty="0" err="1"/>
              <a:t>Desarrollando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de </a:t>
            </a:r>
            <a:r>
              <a:rPr lang="en-US" dirty="0" err="1"/>
              <a:t>I+D+i</a:t>
            </a:r>
            <a:endParaRPr lang="en-US" dirty="0"/>
          </a:p>
          <a:p>
            <a:r>
              <a:rPr lang="en-US" dirty="0" err="1"/>
              <a:t>Formulación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r>
              <a:rPr lang="en-US" dirty="0"/>
              <a:t> con </a:t>
            </a:r>
            <a:r>
              <a:rPr lang="en-US" dirty="0" err="1"/>
              <a:t>financiamiento</a:t>
            </a:r>
            <a:r>
              <a:rPr lang="en-US" dirty="0"/>
              <a:t> </a:t>
            </a:r>
            <a:r>
              <a:rPr lang="en-US" dirty="0" err="1"/>
              <a:t>externo</a:t>
            </a:r>
            <a:endParaRPr lang="en-US" dirty="0"/>
          </a:p>
          <a:p>
            <a:r>
              <a:rPr lang="en-US" dirty="0" err="1"/>
              <a:t>Búsqueda</a:t>
            </a:r>
            <a:r>
              <a:rPr lang="en-US" dirty="0"/>
              <a:t> e </a:t>
            </a:r>
            <a:r>
              <a:rPr lang="en-US" dirty="0" err="1"/>
              <a:t>identificación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científica</a:t>
            </a:r>
            <a:endParaRPr lang="en-US" dirty="0"/>
          </a:p>
          <a:p>
            <a:r>
              <a:rPr lang="en-US" dirty="0" err="1"/>
              <a:t>Producción</a:t>
            </a:r>
            <a:r>
              <a:rPr lang="en-US" dirty="0"/>
              <a:t> de </a:t>
            </a:r>
            <a:r>
              <a:rPr lang="en-US" dirty="0" err="1"/>
              <a:t>informes</a:t>
            </a:r>
            <a:r>
              <a:rPr lang="en-US" dirty="0"/>
              <a:t> </a:t>
            </a:r>
            <a:r>
              <a:rPr lang="en-US" dirty="0" err="1"/>
              <a:t>técnicos</a:t>
            </a:r>
            <a:r>
              <a:rPr lang="en-US" dirty="0"/>
              <a:t> y </a:t>
            </a:r>
            <a:r>
              <a:rPr lang="en-US" dirty="0" err="1"/>
              <a:t>artículos</a:t>
            </a:r>
            <a:r>
              <a:rPr lang="en-US" dirty="0"/>
              <a:t> </a:t>
            </a:r>
            <a:r>
              <a:rPr lang="en-US" dirty="0" err="1"/>
              <a:t>científico-tecnológicos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78D5B3-72F6-4BF7-96DF-6C16425C7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" b="3815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2" r="36712" b="1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D78253-230B-46AA-A676-E7723D31148C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tefy10.blogspot.com/2012/06/que-es-proyecto-y-sus-etap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9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Gestión de la investigación</a:t>
            </a:r>
            <a:br>
              <a:rPr lang="es-ES">
                <a:solidFill>
                  <a:srgbClr val="FFFFFF"/>
                </a:solidFill>
              </a:rPr>
            </a:b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0574" y="196948"/>
            <a:ext cx="5895100" cy="6400800"/>
          </a:xfrm>
        </p:spPr>
        <p:txBody>
          <a:bodyPr anchor="ctr">
            <a:normAutofit/>
          </a:bodyPr>
          <a:lstStyle/>
          <a:p>
            <a:endParaRPr lang="es-ES" sz="2400" i="1" dirty="0">
              <a:solidFill>
                <a:srgbClr val="000000"/>
              </a:solidFill>
            </a:endParaRPr>
          </a:p>
          <a:p>
            <a:r>
              <a:rPr lang="es-ES" sz="3600" dirty="0">
                <a:solidFill>
                  <a:srgbClr val="000000"/>
                </a:solidFill>
              </a:rPr>
              <a:t>Resultados de investigación científica: Difusión y publicación</a:t>
            </a:r>
          </a:p>
          <a:p>
            <a:r>
              <a:rPr lang="es-ES" sz="3600" i="1" dirty="0">
                <a:solidFill>
                  <a:srgbClr val="000000"/>
                </a:solidFill>
              </a:rPr>
              <a:t>Gestión de la ciencia, la tecnología y la innovación</a:t>
            </a:r>
          </a:p>
          <a:p>
            <a:r>
              <a:rPr lang="es-ES" sz="3600" dirty="0">
                <a:solidFill>
                  <a:srgbClr val="000000"/>
                </a:solidFill>
              </a:rPr>
              <a:t>Gestión de la innovación</a:t>
            </a:r>
          </a:p>
          <a:p>
            <a:r>
              <a:rPr lang="es-ES" sz="3600" dirty="0">
                <a:solidFill>
                  <a:srgbClr val="000000"/>
                </a:solidFill>
              </a:rPr>
              <a:t>Buenas prácticas de vinculación tecnológica</a:t>
            </a:r>
          </a:p>
          <a:p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7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826" y="365125"/>
            <a:ext cx="10813973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 </a:t>
            </a:r>
            <a:br>
              <a:rPr lang="es-ES" dirty="0"/>
            </a:br>
            <a:r>
              <a:rPr lang="es-ES" sz="4900" b="1" dirty="0"/>
              <a:t>Apoyo a doctorados y Maestrías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52540" y="1994053"/>
            <a:ext cx="7579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laberintos del conocimiento científico: Teorías y metodologías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861F2A-6ACF-4206-964C-302C0967A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2145" y="365125"/>
            <a:ext cx="3907313" cy="46932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3EE5E6-C74E-4E2C-A0C3-8F1CE923E111}"/>
              </a:ext>
            </a:extLst>
          </p:cNvPr>
          <p:cNvSpPr txBox="1"/>
          <p:nvPr/>
        </p:nvSpPr>
        <p:spPr>
          <a:xfrm>
            <a:off x="16656147" y="5058362"/>
            <a:ext cx="28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://amaruxs.blogspot.com/2007/07/becas-para-el-extranjero-listado-de.html"/>
              </a:rPr>
              <a:t>Esta foto</a:t>
            </a: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sa/3.0/"/>
              </a:rPr>
              <a:t>CC BY-SA-NC</a:t>
            </a:r>
            <a:endParaRPr kumimoji="0" lang="es-A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495F82-36CF-47D5-B8E7-8C4F58C04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458" y="4236410"/>
            <a:ext cx="7134976" cy="2256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899C23-BB4D-469A-8EE8-4B67908E7FC7}"/>
              </a:ext>
            </a:extLst>
          </p:cNvPr>
          <p:cNvSpPr txBox="1"/>
          <p:nvPr/>
        </p:nvSpPr>
        <p:spPr>
          <a:xfrm>
            <a:off x="2996418" y="4445391"/>
            <a:ext cx="3574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tooltip="https://elgrancielo.blogspot.com/2015/06/el-simbolismo-del-laberinto.html"/>
              </a:rPr>
              <a:t>Esta foto</a:t>
            </a:r>
            <a:r>
              <a:rPr kumimoji="0" lang="es-A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sa/3.0/"/>
              </a:rPr>
              <a:t>CC BY-SA-NC</a:t>
            </a: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3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D62DD-1B8E-453E-A924-58E3F9A0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225083"/>
            <a:ext cx="11211560" cy="2264118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r>
              <a:rPr lang="es-AR" dirty="0"/>
              <a:t>CURSO DE GRADO</a:t>
            </a:r>
            <a:br>
              <a:rPr lang="es-AR" dirty="0"/>
            </a:br>
            <a:r>
              <a:rPr lang="es-AR" altLang="es-ES" sz="4000" b="1" dirty="0"/>
              <a:t>Para alumnos de los dos últimos años de las carreras de ingeniería de la UTN</a:t>
            </a:r>
            <a:br>
              <a:rPr lang="es-AR" altLang="es-ES" b="1" dirty="0"/>
            </a:br>
            <a:endParaRPr lang="es-AR" dirty="0"/>
          </a:p>
        </p:txBody>
      </p:sp>
      <p:pic>
        <p:nvPicPr>
          <p:cNvPr id="6" name="Marcador de contenido 5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A21EDB52-7195-43E1-BE87-D2907DCDC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8177" y="3002491"/>
            <a:ext cx="3917950" cy="3917950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C3FF87-5C28-4292-AC66-C35034E50ACB}"/>
              </a:ext>
            </a:extLst>
          </p:cNvPr>
          <p:cNvSpPr/>
          <p:nvPr/>
        </p:nvSpPr>
        <p:spPr>
          <a:xfrm>
            <a:off x="984737" y="3105835"/>
            <a:ext cx="95647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“Introducción a la Investigación Científica”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(materia optativa semipresencial)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7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7F6B7-3132-4A11-BA73-8B47119D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1"/>
            <a:ext cx="7106920" cy="1564639"/>
          </a:xfrm>
        </p:spPr>
        <p:txBody>
          <a:bodyPr>
            <a:normAutofit/>
          </a:bodyPr>
          <a:lstStyle/>
          <a:p>
            <a:r>
              <a:rPr lang="es-AR" dirty="0"/>
              <a:t>PROFORVIN EN CIFRAS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5DCE8-565D-44EE-86CC-5E7B6761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0667"/>
            <a:ext cx="7035799" cy="5493173"/>
          </a:xfrm>
        </p:spPr>
        <p:txBody>
          <a:bodyPr anchor="t">
            <a:normAutofit lnSpcReduction="10000"/>
          </a:bodyPr>
          <a:lstStyle/>
          <a:p>
            <a:pPr lvl="0"/>
            <a:endParaRPr lang="es-ES" sz="1100" dirty="0"/>
          </a:p>
          <a:p>
            <a:pPr lvl="0"/>
            <a:r>
              <a:rPr lang="es-ES" sz="2000" dirty="0"/>
              <a:t>10 AÑOS DE DESARROLLO ININTERRUMPIDO (desde 2009)</a:t>
            </a:r>
          </a:p>
          <a:p>
            <a:pPr lvl="0"/>
            <a:endParaRPr lang="es-AR" sz="2000" dirty="0"/>
          </a:p>
          <a:p>
            <a:pPr lvl="0"/>
            <a:r>
              <a:rPr lang="es-ES" sz="2000" dirty="0"/>
              <a:t> 12  CURSOS (11 CURSOS DE POSGRADO  y 1 MATERIA ELECTIVA) EN OFERTA.</a:t>
            </a:r>
          </a:p>
          <a:p>
            <a:pPr lvl="0"/>
            <a:endParaRPr lang="es-ES" sz="2000" dirty="0"/>
          </a:p>
          <a:p>
            <a:pPr lvl="0"/>
            <a:r>
              <a:rPr lang="es-ES" sz="2000" dirty="0"/>
              <a:t>DOS CURSOS EN ELABORACIÓN: Inglés para publicaciones científicas y Propiedad Intelectual.</a:t>
            </a:r>
            <a:endParaRPr lang="es-AR" sz="2000" dirty="0"/>
          </a:p>
          <a:p>
            <a:pPr lvl="0"/>
            <a:endParaRPr lang="es-AR" sz="2000" dirty="0"/>
          </a:p>
          <a:p>
            <a:pPr lvl="0"/>
            <a:r>
              <a:rPr lang="es-ES" sz="2000" dirty="0"/>
              <a:t>MÁS DE 4500 DOCENTES INVESTIGADORES SE HAN INSCRIPTO EN NUESTROS CURSOS.</a:t>
            </a:r>
          </a:p>
          <a:p>
            <a:pPr lvl="0"/>
            <a:endParaRPr lang="es-AR" sz="2000" dirty="0"/>
          </a:p>
          <a:p>
            <a:r>
              <a:rPr lang="es-ES" sz="2000" dirty="0"/>
              <a:t>MÁS DE 300 PROYECTOS FORMULADOS Y/O DESARROLLADOS</a:t>
            </a:r>
          </a:p>
          <a:p>
            <a:endParaRPr lang="es-ES" sz="2000" dirty="0"/>
          </a:p>
          <a:p>
            <a:r>
              <a:rPr lang="es-ES" sz="2000" dirty="0"/>
              <a:t>30 DOCENTES A CARGO DE LOS CURSOS DISEMINADOS EN TODO EL PAÍS Y “PRESENTES” EN EL AULA VIRTUAL.</a:t>
            </a:r>
            <a:endParaRPr lang="es-AR" sz="2000" dirty="0"/>
          </a:p>
          <a:p>
            <a:pPr marL="0" indent="0">
              <a:buNone/>
            </a:pPr>
            <a:endParaRPr lang="es-AR" sz="1100" dirty="0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3ABD36-1D3E-4F63-8098-067DC8896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790" r="13516" b="-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pared, interior, mesa, sentado&#10;&#10;Descripción generada con confianza muy alta">
            <a:extLst>
              <a:ext uri="{FF2B5EF4-FFF2-40B4-BE49-F238E27FC236}">
                <a16:creationId xmlns:a16="http://schemas.microsoft.com/office/drawing/2014/main" id="{1B7A2E5D-C6A9-4609-BB51-261A9177E1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7512" b="1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EF4F93-2417-4358-AA58-BABAA103F124}"/>
              </a:ext>
            </a:extLst>
          </p:cNvPr>
          <p:cNvSpPr txBox="1"/>
          <p:nvPr/>
        </p:nvSpPr>
        <p:spPr>
          <a:xfrm>
            <a:off x="9724658" y="6870700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tooltip="http://www.cursoscandame.com.ar/v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4B4CA8-D3BD-4812-BC48-C61AF0C82E13}"/>
              </a:ext>
            </a:extLst>
          </p:cNvPr>
          <p:cNvSpPr txBox="1"/>
          <p:nvPr/>
        </p:nvSpPr>
        <p:spPr>
          <a:xfrm>
            <a:off x="7364842" y="6870700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jaimetorresy.blogspot.com/p/sistemas-de-numerac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2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4E406E-A019-4442-A599-8687DD60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306550" y="-4438652"/>
            <a:ext cx="2819400" cy="4229102"/>
          </a:xfrm>
        </p:spPr>
        <p:txBody>
          <a:bodyPr>
            <a:normAutofit/>
          </a:bodyPr>
          <a:lstStyle/>
          <a:p>
            <a:endParaRPr lang="es-AR" sz="3700" dirty="0">
              <a:solidFill>
                <a:srgbClr val="000000"/>
              </a:solidFill>
            </a:endParaRP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674311-E3B8-4001-8404-B10F89ECB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370" r="31664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61475-E6FF-4A51-91F6-075E68DB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6" y="409304"/>
            <a:ext cx="6738703" cy="5651668"/>
          </a:xfrm>
        </p:spPr>
        <p:txBody>
          <a:bodyPr anchor="ctr">
            <a:normAutofit fontScale="92500" lnSpcReduction="10000"/>
          </a:bodyPr>
          <a:lstStyle/>
          <a:p>
            <a:endParaRPr lang="es-MX" altLang="es-AR" sz="1400" dirty="0">
              <a:solidFill>
                <a:srgbClr val="000000"/>
              </a:solidFill>
              <a:hlinkClick r:id="" action="ppaction://noaction"/>
            </a:endParaRPr>
          </a:p>
          <a:p>
            <a:endParaRPr lang="es-MX" altLang="es-AR" sz="1400" dirty="0">
              <a:solidFill>
                <a:srgbClr val="000000"/>
              </a:solidFill>
              <a:hlinkClick r:id="" action="ppaction://noaction"/>
            </a:endParaRPr>
          </a:p>
          <a:p>
            <a:r>
              <a:rPr lang="es-MX" altLang="es-AR" sz="3600" dirty="0">
                <a:solidFill>
                  <a:srgbClr val="000000"/>
                </a:solidFill>
                <a:hlinkClick r:id="rId5"/>
              </a:rPr>
              <a:t>mmena@rec.utn.edu.ar</a:t>
            </a:r>
            <a:endParaRPr lang="es-MX" altLang="es-AR" sz="3600" dirty="0">
              <a:solidFill>
                <a:srgbClr val="000000"/>
              </a:solidFill>
            </a:endParaRPr>
          </a:p>
          <a:p>
            <a:endParaRPr lang="es-MX" altLang="es-AR" sz="3600" dirty="0">
              <a:solidFill>
                <a:srgbClr val="000000"/>
              </a:solidFill>
            </a:endParaRPr>
          </a:p>
          <a:p>
            <a:endParaRPr lang="es-MX" altLang="es-AR" sz="3600" dirty="0">
              <a:solidFill>
                <a:srgbClr val="000000"/>
              </a:solidFill>
            </a:endParaRPr>
          </a:p>
          <a:p>
            <a:r>
              <a:rPr lang="es-MX" altLang="es-AR" sz="3600" dirty="0">
                <a:solidFill>
                  <a:srgbClr val="000000"/>
                </a:solidFill>
              </a:rPr>
              <a:t> </a:t>
            </a:r>
            <a:r>
              <a:rPr lang="es-AR" dirty="0"/>
              <a:t>PÁGINA WEB PROFORVIN</a:t>
            </a:r>
          </a:p>
          <a:p>
            <a:pPr marL="0" indent="0">
              <a:buNone/>
            </a:pPr>
            <a:r>
              <a:rPr lang="es-AR" sz="3600" dirty="0">
                <a:hlinkClick r:id="rId6"/>
              </a:rPr>
              <a:t>https://www.utn.edu.ar/es/secretaria-sctyp/sctyp-posgrado/proforvin/sctyp-cursos-proforvin</a:t>
            </a:r>
            <a:endParaRPr lang="es-ES" altLang="es-AR" sz="3600" dirty="0">
              <a:solidFill>
                <a:srgbClr val="000000"/>
              </a:solidFill>
            </a:endParaRPr>
          </a:p>
          <a:p>
            <a:endParaRPr lang="es-AR" sz="1400" dirty="0">
              <a:solidFill>
                <a:srgbClr val="000000"/>
              </a:solidFill>
            </a:endParaRPr>
          </a:p>
          <a:p>
            <a:endParaRPr lang="es-AR" sz="1400" dirty="0">
              <a:solidFill>
                <a:srgbClr val="000000"/>
              </a:solidFill>
            </a:endParaRPr>
          </a:p>
          <a:p>
            <a:r>
              <a:rPr lang="es-AR" sz="3600" dirty="0">
                <a:solidFill>
                  <a:srgbClr val="000000"/>
                </a:solidFill>
              </a:rPr>
              <a:t>Quilmes 2019</a:t>
            </a:r>
          </a:p>
          <a:p>
            <a:endParaRPr lang="es-AR" sz="1400" dirty="0">
              <a:solidFill>
                <a:srgbClr val="000000"/>
              </a:solidFill>
            </a:endParaRPr>
          </a:p>
          <a:p>
            <a:endParaRPr lang="es-MX" altLang="es-AR" sz="1400" dirty="0">
              <a:solidFill>
                <a:srgbClr val="000000"/>
              </a:solidFill>
            </a:endParaRPr>
          </a:p>
          <a:p>
            <a:endParaRPr lang="es-MX" altLang="es-AR" sz="1400" dirty="0">
              <a:solidFill>
                <a:srgbClr val="000000"/>
              </a:solidFill>
            </a:endParaRPr>
          </a:p>
          <a:p>
            <a:endParaRPr lang="es-AR" sz="1400" dirty="0">
              <a:solidFill>
                <a:srgbClr val="0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56EE50-5598-4F3C-8D93-1E81D2520061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elblogdelsrruiz.blogspot.com/2015/04/segunda-sesion-de-curso-sobr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s-AR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2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D7050E91-5A30-49AF-8B98-71BDF3E6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308" r="17438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F50E56-C93A-44E5-A03F-127E8F45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rgbClr val="000000"/>
                </a:solidFill>
                <a:latin typeface="Algerian" pitchFamily="82" charset="0"/>
              </a:rPr>
              <a:t>EL MUNDO EN EL QUE HOY VIVIMOS</a:t>
            </a:r>
            <a:endParaRPr lang="es-AR" dirty="0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38721-53AE-4DE2-91BC-4146C4B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85000" lnSpcReduction="20000"/>
          </a:bodyPr>
          <a:lstStyle/>
          <a:p>
            <a:endParaRPr lang="es-AR" sz="2000" dirty="0">
              <a:solidFill>
                <a:srgbClr val="000000"/>
              </a:solidFill>
            </a:endParaRPr>
          </a:p>
          <a:p>
            <a:endParaRPr lang="es-AR" sz="2000" dirty="0">
              <a:solidFill>
                <a:srgbClr val="000000"/>
              </a:solidFill>
            </a:endParaRPr>
          </a:p>
          <a:p>
            <a:endParaRPr lang="es-AR" sz="2000" dirty="0">
              <a:solidFill>
                <a:srgbClr val="000000"/>
              </a:solidFill>
            </a:endParaRPr>
          </a:p>
          <a:p>
            <a:r>
              <a:rPr lang="es-AR" sz="3000" dirty="0">
                <a:solidFill>
                  <a:srgbClr val="000000"/>
                </a:solidFill>
              </a:rPr>
              <a:t>Valorización del conocimiento</a:t>
            </a:r>
          </a:p>
          <a:p>
            <a:endParaRPr lang="es-A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AR" sz="3000" dirty="0">
              <a:solidFill>
                <a:srgbClr val="000000"/>
              </a:solidFill>
            </a:endParaRPr>
          </a:p>
          <a:p>
            <a:r>
              <a:rPr lang="es-AR" sz="3000" dirty="0">
                <a:solidFill>
                  <a:srgbClr val="000000"/>
                </a:solidFill>
              </a:rPr>
              <a:t>Inmediatez </a:t>
            </a:r>
          </a:p>
          <a:p>
            <a:endParaRPr lang="es-AR" sz="3000" dirty="0">
              <a:solidFill>
                <a:srgbClr val="000000"/>
              </a:solidFill>
            </a:endParaRPr>
          </a:p>
          <a:p>
            <a:endParaRPr lang="es-AR" sz="3000" dirty="0">
              <a:solidFill>
                <a:srgbClr val="000000"/>
              </a:solidFill>
            </a:endParaRPr>
          </a:p>
          <a:p>
            <a:r>
              <a:rPr lang="es-AR" sz="3000" dirty="0">
                <a:solidFill>
                  <a:srgbClr val="000000"/>
                </a:solidFill>
              </a:rPr>
              <a:t>Tecnologización</a:t>
            </a:r>
          </a:p>
          <a:p>
            <a:endParaRPr lang="es-AR" sz="2000" dirty="0">
              <a:solidFill>
                <a:srgbClr val="000000"/>
              </a:solidFill>
            </a:endParaRPr>
          </a:p>
          <a:p>
            <a:endParaRPr lang="es-AR" sz="2000" dirty="0">
              <a:solidFill>
                <a:srgbClr val="000000"/>
              </a:solidFill>
            </a:endParaRPr>
          </a:p>
          <a:p>
            <a:endParaRPr lang="es-A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ACD7AF1-43B7-4B2D-BEFD-55331324A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Algerian" pitchFamily="82" charset="0"/>
              </a:rPr>
              <a:t>cultura de la</a:t>
            </a:r>
            <a:br>
              <a:rPr lang="es-AR" dirty="0">
                <a:latin typeface="Algerian" pitchFamily="82" charset="0"/>
              </a:rPr>
            </a:br>
            <a:br>
              <a:rPr lang="es-AR" dirty="0">
                <a:latin typeface="Algerian" pitchFamily="82" charset="0"/>
              </a:rPr>
            </a:br>
            <a:r>
              <a:rPr lang="es-AR" dirty="0">
                <a:latin typeface="Algerian" pitchFamily="82" charset="0"/>
              </a:rPr>
              <a:t> virtualidad</a:t>
            </a:r>
            <a:br>
              <a:rPr lang="es-AR" dirty="0">
                <a:latin typeface="Algerian" pitchFamily="82" charset="0"/>
              </a:rPr>
            </a:br>
            <a:br>
              <a:rPr lang="es-AR" dirty="0">
                <a:latin typeface="Algerian" pitchFamily="82" charset="0"/>
              </a:rPr>
            </a:br>
            <a:r>
              <a:rPr lang="es-AR" dirty="0">
                <a:latin typeface="Algerian" pitchFamily="82" charset="0"/>
              </a:rPr>
              <a:t> real</a:t>
            </a:r>
            <a:br>
              <a:rPr lang="es-AR" dirty="0">
                <a:latin typeface="Algerian" pitchFamily="82" charset="0"/>
              </a:rPr>
            </a:br>
            <a:endParaRPr lang="es-AR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135271" y="0"/>
            <a:ext cx="9093959" cy="7032812"/>
          </a:xfrm>
        </p:spPr>
        <p:txBody>
          <a:bodyPr/>
          <a:lstStyle/>
          <a:p>
            <a:endParaRPr lang="es-AR" dirty="0">
              <a:latin typeface="Algerian" panose="04020705040A02060702" pitchFamily="82" charset="0"/>
            </a:endParaRPr>
          </a:p>
          <a:p>
            <a:r>
              <a:rPr lang="es-AR" dirty="0">
                <a:latin typeface="Algerian" panose="04020705040A02060702" pitchFamily="82" charset="0"/>
              </a:rPr>
              <a:t>            nuevos conocimientos</a:t>
            </a:r>
          </a:p>
          <a:p>
            <a:endParaRPr lang="es-AR" dirty="0">
              <a:latin typeface="Algerian" panose="04020705040A02060702" pitchFamily="82" charset="0"/>
            </a:endParaRPr>
          </a:p>
          <a:p>
            <a:endParaRPr lang="es-AR" dirty="0">
              <a:latin typeface="Algerian" panose="04020705040A02060702" pitchFamily="82" charset="0"/>
            </a:endParaRPr>
          </a:p>
          <a:p>
            <a:r>
              <a:rPr lang="es-AR" dirty="0">
                <a:latin typeface="Algerian" panose="04020705040A02060702" pitchFamily="82" charset="0"/>
              </a:rPr>
              <a:t>           nuevas maneras de ver el mundo</a:t>
            </a:r>
          </a:p>
          <a:p>
            <a:endParaRPr lang="es-AR" dirty="0">
              <a:latin typeface="Algerian" panose="04020705040A02060702" pitchFamily="82" charset="0"/>
            </a:endParaRPr>
          </a:p>
          <a:p>
            <a:endParaRPr lang="es-AR" dirty="0">
              <a:latin typeface="Algerian" panose="04020705040A02060702" pitchFamily="82" charset="0"/>
            </a:endParaRPr>
          </a:p>
          <a:p>
            <a:r>
              <a:rPr lang="es-AR" dirty="0">
                <a:latin typeface="Algerian" panose="04020705040A02060702" pitchFamily="82" charset="0"/>
              </a:rPr>
              <a:t>            nuevas técnicas</a:t>
            </a:r>
          </a:p>
          <a:p>
            <a:endParaRPr lang="es-AR" dirty="0">
              <a:latin typeface="Algerian" panose="04020705040A02060702" pitchFamily="82" charset="0"/>
            </a:endParaRPr>
          </a:p>
          <a:p>
            <a:endParaRPr lang="es-AR" dirty="0">
              <a:latin typeface="Algerian" panose="04020705040A02060702" pitchFamily="82" charset="0"/>
            </a:endParaRPr>
          </a:p>
          <a:p>
            <a:r>
              <a:rPr lang="es-AR" dirty="0">
                <a:latin typeface="Algerian" panose="04020705040A02060702" pitchFamily="82" charset="0"/>
              </a:rPr>
              <a:t>           NUEVAS pautas de comportamiento</a:t>
            </a:r>
          </a:p>
          <a:p>
            <a:endParaRPr lang="es-AR" dirty="0">
              <a:latin typeface="Algerian" panose="04020705040A02060702" pitchFamily="82" charset="0"/>
            </a:endParaRPr>
          </a:p>
          <a:p>
            <a:endParaRPr lang="es-AR" dirty="0">
              <a:latin typeface="Algerian" panose="04020705040A02060702" pitchFamily="82" charset="0"/>
            </a:endParaRPr>
          </a:p>
          <a:p>
            <a:r>
              <a:rPr lang="es-AR" dirty="0">
                <a:latin typeface="Algerian" panose="04020705040A02060702" pitchFamily="82" charset="0"/>
              </a:rPr>
              <a:t>          uso de nuevos instrumentos y lenguajes</a:t>
            </a:r>
          </a:p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 descr="Imagen que contiene cosa&#10;&#10;Descripción generada con confianza muy al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189"/>
            <a:ext cx="4135271" cy="39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0E5C340C-651F-49C7-8239-5F01651AC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5913" y="3068638"/>
            <a:ext cx="6400800" cy="1473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b="1"/>
              <a:t>ProForVIn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/>
              <a:t>Programa de Formación Virtual de Investigadores</a:t>
            </a:r>
            <a:endParaRPr lang="es-ES" sz="3200" b="1" dirty="0"/>
          </a:p>
        </p:txBody>
      </p:sp>
      <p:pic>
        <p:nvPicPr>
          <p:cNvPr id="8195" name="4 Imagen">
            <a:extLst>
              <a:ext uri="{FF2B5EF4-FFF2-40B4-BE49-F238E27FC236}">
                <a16:creationId xmlns:a16="http://schemas.microsoft.com/office/drawing/2014/main" id="{778C4D5F-A6F6-47EE-9975-848F0DF0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981075"/>
            <a:ext cx="2679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3 Imagen" descr="logo_scty_fdoblanco.gif">
            <a:extLst>
              <a:ext uri="{FF2B5EF4-FFF2-40B4-BE49-F238E27FC236}">
                <a16:creationId xmlns:a16="http://schemas.microsoft.com/office/drawing/2014/main" id="{97065876-0836-4E5C-8D93-BC0A4E23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404814"/>
            <a:ext cx="10048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4 Imagen" descr="logoplano.bmp">
            <a:extLst>
              <a:ext uri="{FF2B5EF4-FFF2-40B4-BE49-F238E27FC236}">
                <a16:creationId xmlns:a16="http://schemas.microsoft.com/office/drawing/2014/main" id="{ECDD9639-EFD1-4360-96DA-119C4F900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5"/>
            <a:ext cx="9366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5 CuadroTexto">
            <a:extLst>
              <a:ext uri="{FF2B5EF4-FFF2-40B4-BE49-F238E27FC236}">
                <a16:creationId xmlns:a16="http://schemas.microsoft.com/office/drawing/2014/main" id="{858C3917-E253-403C-9E33-87580434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4508500"/>
            <a:ext cx="6335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altLang="es-ES" sz="2000" b="1" dirty="0">
                <a:solidFill>
                  <a:schemeClr val="accent5">
                    <a:lumMod val="50000"/>
                  </a:schemeClr>
                </a:solidFill>
              </a:rPr>
              <a:t>Secretaría de Ciencia Tecnología y Posgrado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altLang="es-ES" sz="2000" b="1" dirty="0">
                <a:solidFill>
                  <a:schemeClr val="accent5">
                    <a:lumMod val="50000"/>
                  </a:schemeClr>
                </a:solidFill>
              </a:rPr>
              <a:t>Universidad Tecnológica Nacional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altLang="es-ES" sz="2000" b="1" dirty="0">
                <a:solidFill>
                  <a:schemeClr val="accent5">
                    <a:lumMod val="50000"/>
                  </a:schemeClr>
                </a:solidFill>
              </a:rPr>
              <a:t>Argentina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suelo, mesa, juguete, interior&#10;&#10;Descripción generada con confianza alta">
            <a:extLst>
              <a:ext uri="{FF2B5EF4-FFF2-40B4-BE49-F238E27FC236}">
                <a16:creationId xmlns:a16="http://schemas.microsoft.com/office/drawing/2014/main" id="{4D84BF26-5E4C-4301-ACDC-D4B687EAC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306" b="869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C687CF-0AC3-451E-BF8F-FCC849ED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AR" sz="3600"/>
              <a:t>CONTEXTO DEL SURGIMIENTO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6B81F-05A5-4B66-B620-9274AB2A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17573"/>
            <a:ext cx="5118537" cy="3440414"/>
          </a:xfrm>
        </p:spPr>
        <p:txBody>
          <a:bodyPr anchor="ctr">
            <a:normAutofit lnSpcReduction="10000"/>
          </a:bodyPr>
          <a:lstStyle/>
          <a:p>
            <a:endParaRPr lang="es-AR" sz="1400" dirty="0"/>
          </a:p>
          <a:p>
            <a:r>
              <a:rPr lang="es-AR" sz="2400" dirty="0"/>
              <a:t>NECESIDAD INSTITUCIONAL</a:t>
            </a:r>
          </a:p>
          <a:p>
            <a:endParaRPr lang="es-AR" sz="2400" dirty="0"/>
          </a:p>
          <a:p>
            <a:endParaRPr lang="es-AR" sz="2400" dirty="0"/>
          </a:p>
          <a:p>
            <a:r>
              <a:rPr lang="es-AR" sz="2400" dirty="0"/>
              <a:t>ADECUACIÓN A NUEVA SOCIEDAD</a:t>
            </a:r>
          </a:p>
          <a:p>
            <a:endParaRPr lang="es-AR" sz="2400" dirty="0"/>
          </a:p>
          <a:p>
            <a:endParaRPr lang="es-AR" sz="2400" dirty="0"/>
          </a:p>
          <a:p>
            <a:r>
              <a:rPr lang="es-AR" sz="2400" dirty="0"/>
              <a:t>INCLUSIÓN</a:t>
            </a:r>
          </a:p>
          <a:p>
            <a:endParaRPr lang="es-AR" sz="1400" dirty="0"/>
          </a:p>
          <a:p>
            <a:endParaRPr lang="es-A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E5891A-6842-4365-8F42-7013F3CE92C6}"/>
              </a:ext>
            </a:extLst>
          </p:cNvPr>
          <p:cNvSpPr txBox="1"/>
          <p:nvPr/>
        </p:nvSpPr>
        <p:spPr>
          <a:xfrm>
            <a:off x="9724657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eoi.es/blogs/gestioneducativa/2015/05/09/educacion-y-tecnolog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8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C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499B9F-CDAF-4B98-811E-3E7C0326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AR">
                <a:solidFill>
                  <a:srgbClr val="FFFFFF"/>
                </a:solidFill>
              </a:rPr>
              <a:t>NECESIDAD INSTITUCIONAL</a:t>
            </a:r>
          </a:p>
        </p:txBody>
      </p:sp>
      <p:pic>
        <p:nvPicPr>
          <p:cNvPr id="4" name="Imagen 3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149E3322-0E1C-425D-B035-175DBCEE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255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B8C5D2-6744-4CFA-844F-A32E5C64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321732"/>
            <a:ext cx="4085181" cy="6070549"/>
          </a:xfrm>
        </p:spPr>
        <p:txBody>
          <a:bodyPr anchor="ctr">
            <a:normAutofit/>
          </a:bodyPr>
          <a:lstStyle/>
          <a:p>
            <a:r>
              <a:rPr lang="es-AR" sz="2000" dirty="0">
                <a:solidFill>
                  <a:srgbClr val="FFFFFF"/>
                </a:solidFill>
              </a:rPr>
              <a:t>Incrementar en la universidad la cantidad de proyectos de Investigación desarrollados.</a:t>
            </a:r>
          </a:p>
          <a:p>
            <a:endParaRPr lang="es-AR" sz="2000" dirty="0">
              <a:solidFill>
                <a:srgbClr val="FFFFFF"/>
              </a:solidFill>
            </a:endParaRPr>
          </a:p>
          <a:p>
            <a:r>
              <a:rPr lang="es-AR" sz="2000" dirty="0">
                <a:solidFill>
                  <a:srgbClr val="FFFFFF"/>
                </a:solidFill>
              </a:rPr>
              <a:t>Formar recursos humanos en investigación de alta calidad, aumentar el acervo de conocimiento disponible y despertar vocaciones científicas.</a:t>
            </a:r>
          </a:p>
          <a:p>
            <a:endParaRPr lang="es-AR" sz="2000" dirty="0">
              <a:solidFill>
                <a:srgbClr val="FFFFFF"/>
              </a:solidFill>
            </a:endParaRPr>
          </a:p>
          <a:p>
            <a:r>
              <a:rPr lang="es-AR" sz="2000" dirty="0">
                <a:solidFill>
                  <a:srgbClr val="FFFFFF"/>
                </a:solidFill>
              </a:rPr>
              <a:t>Reforzar la idea que mejorar la investigación no consiste solamente en mejorar estructuras , procesos y procedimientos sino, además, en mejorar las competencias de los investigadores.</a:t>
            </a:r>
          </a:p>
          <a:p>
            <a:endParaRPr lang="es-AR" sz="1700" dirty="0">
              <a:solidFill>
                <a:srgbClr val="FFFFFF"/>
              </a:solidFill>
            </a:endParaRPr>
          </a:p>
          <a:p>
            <a:endParaRPr lang="es-AR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9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FCC8D-F831-4187-A0E0-95689561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1" y="133350"/>
            <a:ext cx="5606117" cy="67246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INCLUSIÓN</a:t>
            </a:r>
            <a:br>
              <a:rPr lang="en-US" sz="5400" dirty="0">
                <a:solidFill>
                  <a:srgbClr val="000000"/>
                </a:solidFill>
              </a:rPr>
            </a:b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 err="1">
                <a:solidFill>
                  <a:srgbClr val="000000"/>
                </a:solidFill>
              </a:rPr>
              <a:t>Asegurar</a:t>
            </a:r>
            <a:r>
              <a:rPr lang="en-US" sz="5400" dirty="0">
                <a:solidFill>
                  <a:srgbClr val="000000"/>
                </a:solidFill>
              </a:rPr>
              <a:t> la participación de </a:t>
            </a:r>
            <a:r>
              <a:rPr lang="en-US" sz="5400" dirty="0" err="1">
                <a:solidFill>
                  <a:srgbClr val="000000"/>
                </a:solidFill>
              </a:rPr>
              <a:t>tod@s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 err="1">
                <a:solidFill>
                  <a:srgbClr val="000000"/>
                </a:solidFill>
              </a:rPr>
              <a:t>l@s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docentes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investigadores</a:t>
            </a:r>
            <a:r>
              <a:rPr lang="en-US" sz="5400" dirty="0">
                <a:solidFill>
                  <a:srgbClr val="000000"/>
                </a:solidFill>
              </a:rPr>
              <a:t>, </a:t>
            </a:r>
            <a:r>
              <a:rPr lang="en-US" sz="5400" dirty="0" err="1">
                <a:solidFill>
                  <a:srgbClr val="000000"/>
                </a:solidFill>
              </a:rPr>
              <a:t>doctorand@s</a:t>
            </a:r>
            <a:r>
              <a:rPr lang="en-US" sz="5400" dirty="0">
                <a:solidFill>
                  <a:srgbClr val="000000"/>
                </a:solidFill>
              </a:rPr>
              <a:t> y </a:t>
            </a:r>
            <a:r>
              <a:rPr lang="en-US" sz="5400" dirty="0" err="1">
                <a:solidFill>
                  <a:srgbClr val="000000"/>
                </a:solidFill>
              </a:rPr>
              <a:t>alumn@s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avanzad@s</a:t>
            </a:r>
            <a:r>
              <a:rPr lang="en-US" sz="5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6" name="Picture 2" descr="Resultado de imagen para MAPA DE LAS FACULTADES REGIONALES DE UTN">
            <a:extLst>
              <a:ext uri="{FF2B5EF4-FFF2-40B4-BE49-F238E27FC236}">
                <a16:creationId xmlns:a16="http://schemas.microsoft.com/office/drawing/2014/main" id="{88FD800C-AC9C-4F00-AA3F-8D442F5C0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" r="2" b="18884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1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0EA44CE-C9E7-4EF1-A6D3-259139589981}"/>
              </a:ext>
            </a:extLst>
          </p:cNvPr>
          <p:cNvSpPr/>
          <p:nvPr/>
        </p:nvSpPr>
        <p:spPr>
          <a:xfrm>
            <a:off x="0" y="0"/>
            <a:ext cx="12131039" cy="546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PROFORVIN generó en la universidad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Nuevo “espacio” de trabajo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Entorno virtual de formación y capacitación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Accesibilidad desde distintos dispositivos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Conformación de redes de formación/capacitación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de comunidades de práctica</a:t>
            </a:r>
          </a:p>
        </p:txBody>
      </p:sp>
      <p:pic>
        <p:nvPicPr>
          <p:cNvPr id="4" name="Imagen 3" descr="Imagen que contiene electrónica, ordenador, interior&#10;&#10;Descripción generada con confianza alta">
            <a:extLst>
              <a:ext uri="{FF2B5EF4-FFF2-40B4-BE49-F238E27FC236}">
                <a16:creationId xmlns:a16="http://schemas.microsoft.com/office/drawing/2014/main" id="{FE34070C-7821-4011-9F1E-3A6EB7CD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8555" y="927099"/>
            <a:ext cx="4145476" cy="56478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252CA0B-6AB7-45E0-BCA9-511BB298D70E}"/>
              </a:ext>
            </a:extLst>
          </p:cNvPr>
          <p:cNvSpPr txBox="1"/>
          <p:nvPr/>
        </p:nvSpPr>
        <p:spPr>
          <a:xfrm flipV="1">
            <a:off x="16763999" y="5312229"/>
            <a:ext cx="2032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blogthinkbig.com/almacenamiento-en-la-nube"/>
              </a:rPr>
              <a:t>Esta foto</a:t>
            </a: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es-A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344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700</Words>
  <Application>Microsoft Office PowerPoint</Application>
  <PresentationFormat>Panorámica</PresentationFormat>
  <Paragraphs>155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Wingdings</vt:lpstr>
      <vt:lpstr>Tema de Office</vt:lpstr>
      <vt:lpstr>1_Tema de Office</vt:lpstr>
      <vt:lpstr>Retrospección</vt:lpstr>
      <vt:lpstr>      Hacia la presencia ubicua de las TIC en la gestión universitaria </vt:lpstr>
      <vt:lpstr>EL MUNDO EN EL QUE HOY VIVIMOS</vt:lpstr>
      <vt:lpstr>Presentación de PowerPoint</vt:lpstr>
      <vt:lpstr>cultura de la   virtualidad   real </vt:lpstr>
      <vt:lpstr>Presentación de PowerPoint</vt:lpstr>
      <vt:lpstr>CONTEXTO DEL SURGIMIENTO</vt:lpstr>
      <vt:lpstr>NECESIDAD INSTITUCIONAL</vt:lpstr>
      <vt:lpstr>INCLUSIÓN  Asegurar la participación de tod@s l@s docentes investigadores, doctorand@s y alumn@s avanzad@s.</vt:lpstr>
      <vt:lpstr>Presentación de PowerPoint</vt:lpstr>
      <vt:lpstr>REQUERIMIENTOS</vt:lpstr>
      <vt:lpstr>ARQUITECTURA DE PROFORVIN</vt:lpstr>
      <vt:lpstr>COMPLEMENTAN EL SISTEMA</vt:lpstr>
      <vt:lpstr>Presentación de PowerPoint</vt:lpstr>
      <vt:lpstr>Diseño y desarrollo de proyectos</vt:lpstr>
      <vt:lpstr>Gestión de la investigación </vt:lpstr>
      <vt:lpstr>  Apoyo a doctorados y Maestrías </vt:lpstr>
      <vt:lpstr> CURSO DE GRADO Para alumnos de los dos últimos años de las carreras de ingeniería de la UTN </vt:lpstr>
      <vt:lpstr>PROFORVIN EN CIFRAS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EN EL QUE HOY VIVIMOS</dc:title>
  <dc:creator>Marta Mena</dc:creator>
  <cp:lastModifiedBy>Marta Mena</cp:lastModifiedBy>
  <cp:revision>9</cp:revision>
  <dcterms:created xsi:type="dcterms:W3CDTF">2019-09-22T20:57:50Z</dcterms:created>
  <dcterms:modified xsi:type="dcterms:W3CDTF">2019-09-23T12:09:40Z</dcterms:modified>
</cp:coreProperties>
</file>