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handoutMasterIdLst>
    <p:handoutMasterId r:id="rId18"/>
  </p:handoutMasterIdLst>
  <p:sldIdLst>
    <p:sldId id="257" r:id="rId2"/>
    <p:sldId id="258" r:id="rId3"/>
    <p:sldId id="273" r:id="rId4"/>
    <p:sldId id="271" r:id="rId5"/>
    <p:sldId id="263" r:id="rId6"/>
    <p:sldId id="265" r:id="rId7"/>
    <p:sldId id="266" r:id="rId8"/>
    <p:sldId id="267" r:id="rId9"/>
    <p:sldId id="268" r:id="rId10"/>
    <p:sldId id="269" r:id="rId11"/>
    <p:sldId id="270" r:id="rId12"/>
    <p:sldId id="278" r:id="rId13"/>
    <p:sldId id="274" r:id="rId14"/>
    <p:sldId id="276" r:id="rId15"/>
    <p:sldId id="277" r:id="rId16"/>
  </p:sldIdLst>
  <p:sldSz cx="9144000" cy="6858000" type="screen4x3"/>
  <p:notesSz cx="6761163" cy="99425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3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54368D-87AB-4419-9925-1BA9C187EA87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15262E-7E73-4136-9B71-8063D186261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94258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DD85B7-5E02-48D3-8373-617012014870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64913E-7DE0-4A77-84C9-F98E0677AA6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357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63A8732-3684-47D8-9018-B5AD489E65E4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4A160FE-1EDD-4BE0-BFF6-D732860B99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A8732-3684-47D8-9018-B5AD489E65E4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60FE-1EDD-4BE0-BFF6-D732860B99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A8732-3684-47D8-9018-B5AD489E65E4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60FE-1EDD-4BE0-BFF6-D732860B99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63A8732-3684-47D8-9018-B5AD489E65E4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4A160FE-1EDD-4BE0-BFF6-D732860B998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63A8732-3684-47D8-9018-B5AD489E65E4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4A160FE-1EDD-4BE0-BFF6-D732860B99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A8732-3684-47D8-9018-B5AD489E65E4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60FE-1EDD-4BE0-BFF6-D732860B998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A8732-3684-47D8-9018-B5AD489E65E4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60FE-1EDD-4BE0-BFF6-D732860B998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63A8732-3684-47D8-9018-B5AD489E65E4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4A160FE-1EDD-4BE0-BFF6-D732860B998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A8732-3684-47D8-9018-B5AD489E65E4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60FE-1EDD-4BE0-BFF6-D732860B99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63A8732-3684-47D8-9018-B5AD489E65E4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4A160FE-1EDD-4BE0-BFF6-D732860B998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63A8732-3684-47D8-9018-B5AD489E65E4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4A160FE-1EDD-4BE0-BFF6-D732860B998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63A8732-3684-47D8-9018-B5AD489E65E4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4A160FE-1EDD-4BE0-BFF6-D732860B99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1.jpg@01CD43E1.302FBD30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AR" b="1" dirty="0" smtClean="0"/>
              <a:t>PLAN ESTRATEGICO 2016-2020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2400" dirty="0" smtClean="0"/>
              <a:t>UCASAL</a:t>
            </a:r>
          </a:p>
          <a:p>
            <a:pPr algn="ctr"/>
            <a:r>
              <a:rPr lang="es-ES" sz="2400" i="1" dirty="0" smtClean="0"/>
              <a:t>FORMAR PARA TRANSFORMAR</a:t>
            </a:r>
            <a:endParaRPr lang="es-ES" sz="2400" i="1" dirty="0"/>
          </a:p>
        </p:txBody>
      </p:sp>
      <p:pic>
        <p:nvPicPr>
          <p:cNvPr id="4" name="3 Imagen" descr="cid:image001.jpg@01CD43E1.302FBD30"/>
          <p:cNvPicPr/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2771800" y="2132856"/>
            <a:ext cx="286004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56" y="185700"/>
            <a:ext cx="1714512" cy="17145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70535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           EJES ESTRATEGICOS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b="1" dirty="0" smtClean="0"/>
              <a:t>3.Promover </a:t>
            </a:r>
            <a:r>
              <a:rPr lang="es-ES" b="1" dirty="0" smtClean="0"/>
              <a:t>la investigación científica y el desarrollo tecnológico </a:t>
            </a:r>
            <a:endParaRPr lang="es-AR" dirty="0" smtClean="0"/>
          </a:p>
          <a:p>
            <a:pPr algn="just"/>
            <a:r>
              <a:rPr lang="es-ES" dirty="0" smtClean="0"/>
              <a:t>Procuraremos </a:t>
            </a:r>
            <a:r>
              <a:rPr lang="es-ES" dirty="0" smtClean="0">
                <a:solidFill>
                  <a:srgbClr val="0070C0"/>
                </a:solidFill>
              </a:rPr>
              <a:t>mejorar la calidad, pertinencia e impacto de nuestras investigaciones en áreas socialmente relevantes</a:t>
            </a:r>
            <a:r>
              <a:rPr lang="es-ES" dirty="0" smtClean="0"/>
              <a:t>, para ello vamos a profundizar el aporte de la investigación en la formación de docente y estudiantes, potenciar la aplicación de los resultados en la solución de problemas relevantes para la sociedad y lograr la sostenibilidad financiera de los proyectos a través de fuentes externas.</a:t>
            </a:r>
            <a:endParaRPr lang="es-AR" dirty="0" smtClean="0"/>
          </a:p>
          <a:p>
            <a:endParaRPr lang="es-ES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28604"/>
            <a:ext cx="1214446" cy="12144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0580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              EJES ESTRATEGICOS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15200" cy="4873752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s-ES" sz="2800" b="1" dirty="0" smtClean="0"/>
              <a:t>4.Cooperar </a:t>
            </a:r>
            <a:r>
              <a:rPr lang="es-ES" sz="2800" b="1" dirty="0" smtClean="0"/>
              <a:t>con aportes de investigación, docencia y actividades de extensión a la calidad de vida de la población comunicando eficientemente y maximizando la presencia a nivel regional, nacional e internacional</a:t>
            </a:r>
            <a:endParaRPr lang="es-AR" sz="2800" dirty="0" smtClean="0"/>
          </a:p>
          <a:p>
            <a:pPr algn="just"/>
            <a:r>
              <a:rPr lang="es-ES" sz="2800" dirty="0" smtClean="0"/>
              <a:t>Vamos a contribuir mediante los aportes de investigación, docencia y actividades a la calidad de vida de la población, contribuyendo con  cada disciplina en diversas áreas de la sociedad.</a:t>
            </a:r>
            <a:endParaRPr lang="es-AR" sz="2800" dirty="0" smtClean="0"/>
          </a:p>
          <a:p>
            <a:pPr algn="just"/>
            <a:r>
              <a:rPr lang="es-ES" sz="2800" dirty="0" smtClean="0"/>
              <a:t>Por otra parte desarrollaremos una política de comunicaciones que refuercen la relación entre nuestra universidad y la comunidad donde está </a:t>
            </a:r>
            <a:r>
              <a:rPr lang="es-ES" sz="2800" dirty="0" smtClean="0"/>
              <a:t>inserta</a:t>
            </a:r>
            <a:endParaRPr lang="es-AR" dirty="0" smtClean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1214446" cy="12144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30425184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AR" dirty="0"/>
              <a:t> </a:t>
            </a:r>
            <a:r>
              <a:rPr lang="es-AR" dirty="0" smtClean="0"/>
              <a:t>    </a:t>
            </a:r>
            <a:r>
              <a:rPr lang="es-AR" dirty="0"/>
              <a:t> </a:t>
            </a:r>
            <a:r>
              <a:rPr lang="es-AR" b="1" dirty="0"/>
              <a:t>EJES ESTRATEGICOS</a:t>
            </a:r>
            <a:r>
              <a:rPr lang="es-AR" b="1" dirty="0" smtClean="0"/>
              <a:t>                     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b="1" dirty="0" smtClean="0"/>
              <a:t>5.Incrementar </a:t>
            </a:r>
            <a:r>
              <a:rPr lang="es-ES" b="1" dirty="0"/>
              <a:t>la eficiencia y eficacia de la gestión universitaria</a:t>
            </a:r>
            <a:endParaRPr lang="es-AR" dirty="0"/>
          </a:p>
          <a:p>
            <a:pPr algn="just"/>
            <a:r>
              <a:rPr lang="es-ES" dirty="0"/>
              <a:t>Queremos mejorar la gestión interna logrando </a:t>
            </a:r>
            <a:r>
              <a:rPr lang="es-ES" dirty="0">
                <a:solidFill>
                  <a:srgbClr val="0070C0"/>
                </a:solidFill>
              </a:rPr>
              <a:t>incrementar los niveles de eficiencia y  eficacia </a:t>
            </a:r>
            <a:r>
              <a:rPr lang="es-ES" dirty="0"/>
              <a:t>con que se realizan las tareas académicas y administrativas, esto debe acompañarse con una mayor austeridad en el uso de los recursos.</a:t>
            </a:r>
            <a:endParaRPr lang="es-AR" dirty="0"/>
          </a:p>
          <a:p>
            <a:endParaRPr lang="es-ES" dirty="0"/>
          </a:p>
          <a:p>
            <a:endParaRPr lang="es-ES" sz="2800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664" y="357166"/>
            <a:ext cx="1214446" cy="12144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398175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          Plan </a:t>
            </a:r>
            <a:r>
              <a:rPr lang="es-AR" b="1" dirty="0" err="1" smtClean="0"/>
              <a:t>estrategico</a:t>
            </a:r>
            <a:r>
              <a:rPr lang="es-AR" b="1" dirty="0" smtClean="0"/>
              <a:t> 2016-2020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es-AR" sz="2800" b="1" dirty="0" smtClean="0"/>
              <a:t>ESTRUCTURA PLAN </a:t>
            </a:r>
          </a:p>
          <a:p>
            <a:endParaRPr lang="es-AR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916186"/>
              </p:ext>
            </p:extLst>
          </p:nvPr>
        </p:nvGraphicFramePr>
        <p:xfrm>
          <a:off x="1142976" y="2571744"/>
          <a:ext cx="6096000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s-AR" sz="2000" b="1" dirty="0" smtClean="0"/>
                        <a:t>EJE </a:t>
                      </a:r>
                      <a:endParaRPr lang="es-AR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s-AR" sz="2000" b="1" dirty="0" smtClean="0"/>
                        <a:t>OBJETIVO ESTRATEGICO</a:t>
                      </a:r>
                      <a:endParaRPr lang="es-AR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s-AR" sz="2000" b="1" dirty="0" smtClean="0"/>
                        <a:t>LINEA ESTRATEGICA</a:t>
                      </a:r>
                      <a:endParaRPr lang="es-AR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sz="2000" b="1" dirty="0" err="1" smtClean="0"/>
                        <a:t>Accio</a:t>
                      </a:r>
                      <a:r>
                        <a:rPr lang="es-AR" sz="2000" b="1" dirty="0" smtClean="0"/>
                        <a:t> -</a:t>
                      </a:r>
                      <a:r>
                        <a:rPr lang="es-AR" sz="2000" b="1" dirty="0" err="1" smtClean="0"/>
                        <a:t>nes</a:t>
                      </a:r>
                      <a:r>
                        <a:rPr lang="es-AR" sz="2000" b="1" dirty="0" smtClean="0"/>
                        <a:t>    </a:t>
                      </a:r>
                      <a:endParaRPr lang="es-A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2000" b="1" dirty="0" smtClean="0"/>
                        <a:t>Resulta</a:t>
                      </a:r>
                    </a:p>
                    <a:p>
                      <a:r>
                        <a:rPr lang="es-AR" sz="2000" b="1" dirty="0" smtClean="0"/>
                        <a:t>dos</a:t>
                      </a:r>
                      <a:r>
                        <a:rPr lang="es-AR" sz="2000" b="1" baseline="0" dirty="0" smtClean="0"/>
                        <a:t> espera dos</a:t>
                      </a:r>
                      <a:endParaRPr lang="es-A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2000" b="1" dirty="0" smtClean="0"/>
                        <a:t>Plazos </a:t>
                      </a:r>
                      <a:endParaRPr lang="es-A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2000" b="1" dirty="0" err="1" smtClean="0"/>
                        <a:t>Respon</a:t>
                      </a:r>
                      <a:r>
                        <a:rPr lang="es-AR" sz="2000" b="1" dirty="0" smtClean="0"/>
                        <a:t>- sables</a:t>
                      </a:r>
                      <a:endParaRPr lang="es-A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2000" b="1" dirty="0" smtClean="0"/>
                        <a:t>Indica</a:t>
                      </a:r>
                    </a:p>
                    <a:p>
                      <a:r>
                        <a:rPr lang="es-AR" sz="2000" b="1" dirty="0" smtClean="0"/>
                        <a:t>dores </a:t>
                      </a:r>
                      <a:endParaRPr lang="es-AR" sz="20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1214446" cy="121444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b="1" dirty="0" smtClean="0"/>
              <a:t>            EJE </a:t>
            </a:r>
            <a:r>
              <a:rPr lang="es-ES" sz="2800" b="1" dirty="0"/>
              <a:t>1: Fortalecer la identidad </a:t>
            </a:r>
            <a:r>
              <a:rPr lang="es-ES" sz="2800" b="1" dirty="0" smtClean="0"/>
              <a:t>		institucional</a:t>
            </a:r>
            <a:endParaRPr lang="es-ES" sz="28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63717568"/>
              </p:ext>
            </p:extLst>
          </p:nvPr>
        </p:nvGraphicFramePr>
        <p:xfrm>
          <a:off x="457200" y="1600200"/>
          <a:ext cx="74676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OBJETIVO ESTRATÉGICO 1.1:</a:t>
                      </a:r>
                      <a:endParaRPr lang="es-ES" sz="1600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/>
                        <a:t>Formar en orden  a cultivar la identidad cristiana y católica de la Universidad.</a:t>
                      </a:r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ES" sz="1600" b="1" dirty="0" smtClean="0"/>
                        <a:t>Línea estratégica 1.1.1:</a:t>
                      </a:r>
                      <a:endParaRPr lang="es-ES" sz="1600" b="1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dirty="0" smtClean="0"/>
                        <a:t>Afianzar la identidad Institucional en la comunidad universitaria a través del análisis y enriquecimiento filosófico-teológico</a:t>
                      </a:r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ES" sz="1600" b="1" dirty="0" smtClean="0"/>
                        <a:t>ACCION</a:t>
                      </a:r>
                      <a:r>
                        <a:rPr lang="es-ES" sz="1600" b="1" baseline="0" dirty="0" smtClean="0"/>
                        <a:t> </a:t>
                      </a:r>
                      <a:r>
                        <a:rPr lang="es-ES" sz="1600" b="1" dirty="0" smtClean="0"/>
                        <a:t>Dialogar con los consejos de facultades de las distintas unidades académicas.</a:t>
                      </a:r>
                      <a:endParaRPr lang="es-ES" sz="1600" b="1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600" b="0" u="sng" dirty="0" smtClean="0"/>
                        <a:t>INDICADOR Cantidad</a:t>
                      </a:r>
                      <a:r>
                        <a:rPr lang="es-ES" sz="1600" b="0" dirty="0" smtClean="0"/>
                        <a:t> de encuentros anuales entre miembros del Vicerrectorado de Formación y miembros de las diferentes Facultades y Escuelas universitarias (Decanos, Directores de escuelas, personal administrativo, docentes, alumnos, graduados). </a:t>
                      </a:r>
                      <a:r>
                        <a:rPr lang="es-ES" sz="1600" b="0" u="sng" dirty="0" smtClean="0"/>
                        <a:t>Cantidad</a:t>
                      </a:r>
                      <a:r>
                        <a:rPr lang="es-ES" sz="1600" b="0" dirty="0" smtClean="0"/>
                        <a:t> de unidades académicas y administrativas que participan</a:t>
                      </a:r>
                      <a:endParaRPr lang="es-ES" sz="1600" b="0" dirty="0"/>
                    </a:p>
                  </a:txBody>
                  <a:tcPr marL="82973" marR="82973"/>
                </a:tc>
              </a:tr>
            </a:tbl>
          </a:graphicData>
        </a:graphic>
      </p:graphicFrame>
      <p:pic>
        <p:nvPicPr>
          <p:cNvPr id="5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1214446" cy="12144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66251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dirty="0" smtClean="0"/>
              <a:t>		PLAN ESTRATEGICO 			2016-2020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s-ES" b="1" dirty="0" smtClean="0"/>
          </a:p>
          <a:p>
            <a:pPr marL="0" indent="0" algn="just">
              <a:buNone/>
            </a:pPr>
            <a:r>
              <a:rPr lang="es-ES" b="1" dirty="0" smtClean="0"/>
              <a:t>Para tomar conocimiento de la situación real y para </a:t>
            </a:r>
            <a:r>
              <a:rPr lang="es-ES" b="1" smtClean="0"/>
              <a:t>tomar  </a:t>
            </a:r>
            <a:r>
              <a:rPr lang="es-ES" b="1" smtClean="0"/>
              <a:t>decisiones, </a:t>
            </a:r>
            <a:r>
              <a:rPr lang="es-ES" b="1" dirty="0" smtClean="0"/>
              <a:t>logrando  la sistematización de la gestión a nivel general UCASAL, por unidad académica,  por eje y acciones </a:t>
            </a:r>
            <a:r>
              <a:rPr lang="es-ES" b="1" dirty="0" smtClean="0"/>
              <a:t>IMPLEMENTAMOS:</a:t>
            </a:r>
            <a:endParaRPr lang="es-ES" b="1" dirty="0" smtClean="0"/>
          </a:p>
          <a:p>
            <a:r>
              <a:rPr lang="es-ES" b="1" dirty="0" smtClean="0"/>
              <a:t>TABLERO DE COMANDO un </a:t>
            </a:r>
            <a:r>
              <a:rPr lang="es-ES" b="1" dirty="0" smtClean="0"/>
              <a:t>software </a:t>
            </a:r>
            <a:r>
              <a:rPr lang="es-ES" b="1" dirty="0" smtClean="0"/>
              <a:t>elaborado por nuestra universidad</a:t>
            </a:r>
          </a:p>
          <a:p>
            <a:r>
              <a:rPr lang="es-ES" b="1" dirty="0" smtClean="0"/>
              <a:t>Cuya presentación estará a cargo de  ING FEDERICO MADEL </a:t>
            </a:r>
          </a:p>
          <a:p>
            <a:pPr algn="ctr"/>
            <a:endParaRPr lang="es-ES" b="1" dirty="0" smtClean="0"/>
          </a:p>
          <a:p>
            <a:endParaRPr lang="es-AR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1214446" cy="121444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0"/>
            <a:ext cx="7467600" cy="1143000"/>
          </a:xfrm>
        </p:spPr>
        <p:txBody>
          <a:bodyPr/>
          <a:lstStyle/>
          <a:p>
            <a:r>
              <a:rPr lang="es-AR" b="1" dirty="0" smtClean="0"/>
              <a:t>                 </a:t>
            </a:r>
            <a:r>
              <a:rPr lang="es-AR" sz="4000" b="1" dirty="0" smtClean="0"/>
              <a:t>QUIENES SOMOS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3600" b="1" dirty="0" smtClean="0"/>
              <a:t>54 años </a:t>
            </a:r>
          </a:p>
          <a:p>
            <a:pPr algn="just"/>
            <a:r>
              <a:rPr lang="es-AR" sz="3600" b="1" dirty="0" smtClean="0"/>
              <a:t>7 facultades y 6 escuelas universitarias, </a:t>
            </a:r>
          </a:p>
          <a:p>
            <a:pPr algn="just"/>
            <a:r>
              <a:rPr lang="es-AR" sz="3600" b="1" dirty="0" smtClean="0"/>
              <a:t>61 carreras en el sistema presencial 13 carreras bajo la modalidad a distancia</a:t>
            </a:r>
          </a:p>
          <a:p>
            <a:pPr algn="just"/>
            <a:r>
              <a:rPr lang="es-AR" sz="3600" b="1" dirty="0" smtClean="0"/>
              <a:t>Total de 25.000 alumnos</a:t>
            </a:r>
          </a:p>
          <a:p>
            <a:endParaRPr lang="es-ES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3568" y="216024"/>
            <a:ext cx="1388102" cy="13881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36961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                     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3600" b="1" dirty="0" smtClean="0"/>
              <a:t>CAMPUS </a:t>
            </a:r>
            <a:r>
              <a:rPr lang="es-ES" sz="3600" dirty="0" smtClean="0"/>
              <a:t>de 42  has.  </a:t>
            </a:r>
          </a:p>
          <a:p>
            <a:pPr algn="just"/>
            <a:r>
              <a:rPr lang="es-ES" sz="3600" b="1" dirty="0" smtClean="0"/>
              <a:t>SOMOS PIONEROS </a:t>
            </a:r>
            <a:r>
              <a:rPr lang="es-ES" sz="3600" dirty="0" smtClean="0"/>
              <a:t>en el sistema de Educación a Distancia</a:t>
            </a:r>
          </a:p>
          <a:p>
            <a:pPr algn="just"/>
            <a:r>
              <a:rPr lang="es-AR" sz="3600" b="1" dirty="0" smtClean="0"/>
              <a:t>16 delegaciones y 75 unidades de apoyo.</a:t>
            </a:r>
            <a:endParaRPr lang="es-ES" sz="3600" dirty="0" smtClean="0"/>
          </a:p>
          <a:p>
            <a:pPr algn="just"/>
            <a:endParaRPr lang="es-AR" sz="3600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85752"/>
            <a:ext cx="1214446" cy="1214446"/>
          </a:xfrm>
          <a:prstGeom prst="rect">
            <a:avLst/>
          </a:prstGeom>
          <a:noFill/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357158" y="0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b="1" dirty="0" smtClean="0"/>
              <a:t>                 </a:t>
            </a:r>
            <a:r>
              <a:rPr lang="es-AR" sz="4000" b="1" dirty="0" smtClean="0"/>
              <a:t>QUIENES SOMOS</a:t>
            </a:r>
            <a:endParaRPr lang="es-ES" sz="4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dirty="0" smtClean="0"/>
              <a:t>    </a:t>
            </a:r>
            <a:r>
              <a:rPr lang="es-AR" b="1" dirty="0" smtClean="0"/>
              <a:t>Plan </a:t>
            </a:r>
            <a:r>
              <a:rPr lang="es-AR" b="1" dirty="0" err="1" smtClean="0"/>
              <a:t>Estrategico</a:t>
            </a:r>
            <a:r>
              <a:rPr lang="es-AR" b="1" dirty="0" smtClean="0"/>
              <a:t> </a:t>
            </a:r>
            <a:br>
              <a:rPr lang="es-AR" b="1" dirty="0" smtClean="0"/>
            </a:br>
            <a:r>
              <a:rPr lang="es-AR" b="1" dirty="0" smtClean="0"/>
              <a:t>2016-2020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AR" sz="2600" b="1" dirty="0" smtClean="0"/>
              <a:t>Forma parte de la </a:t>
            </a:r>
            <a:r>
              <a:rPr lang="es-AR" sz="3200" b="1" dirty="0" smtClean="0"/>
              <a:t>MODERNIZACION </a:t>
            </a:r>
            <a:r>
              <a:rPr lang="es-AR" sz="3200" b="1" dirty="0" smtClean="0"/>
              <a:t>UNIVERSITARIA UCASAL</a:t>
            </a:r>
          </a:p>
          <a:p>
            <a:pPr marL="0" indent="0" algn="just">
              <a:buNone/>
            </a:pPr>
            <a:r>
              <a:rPr lang="es-ES" sz="2600" b="1" dirty="0"/>
              <a:t>1)</a:t>
            </a:r>
            <a:r>
              <a:rPr lang="es-CL" sz="2600" b="1" dirty="0"/>
              <a:t>Mejorar la capacidad de gestión </a:t>
            </a:r>
            <a:r>
              <a:rPr lang="es-CL" sz="2600" dirty="0"/>
              <a:t>y la calidad del quehacer asegurando su medición periódica </a:t>
            </a:r>
            <a:r>
              <a:rPr lang="es-CL" sz="2600" i="1" dirty="0"/>
              <a:t>(es lo que estamos haciendo)</a:t>
            </a:r>
            <a:endParaRPr lang="es-ES" sz="2600" dirty="0"/>
          </a:p>
          <a:p>
            <a:pPr marL="0" indent="0" algn="just">
              <a:buNone/>
            </a:pPr>
            <a:r>
              <a:rPr lang="es-ES" sz="2600" dirty="0"/>
              <a:t>2)</a:t>
            </a:r>
            <a:r>
              <a:rPr lang="es-CL" sz="2600" b="1" dirty="0"/>
              <a:t>Favorecer la rendición de cuentas </a:t>
            </a:r>
            <a:r>
              <a:rPr lang="es-CL" sz="2600" dirty="0"/>
              <a:t>y transparencia de los resultados en cuanto a gestión y logros académicos </a:t>
            </a:r>
            <a:endParaRPr lang="es-ES" sz="2600" dirty="0"/>
          </a:p>
          <a:p>
            <a:pPr algn="just"/>
            <a:endParaRPr lang="es-AR" b="1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85752"/>
            <a:ext cx="1214446" cy="121444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                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AR" sz="2800" b="1" dirty="0" smtClean="0"/>
              <a:t>Esta conformado por:</a:t>
            </a:r>
          </a:p>
          <a:p>
            <a:r>
              <a:rPr lang="es-AR" sz="2800" b="1" dirty="0" smtClean="0"/>
              <a:t>Ejes estratégicos – Objetivos –Líneas estratégicas</a:t>
            </a:r>
            <a:endParaRPr lang="es-ES" sz="2800" b="1" dirty="0" smtClean="0"/>
          </a:p>
          <a:p>
            <a:r>
              <a:rPr lang="es-ES" sz="2800" b="1" dirty="0" smtClean="0"/>
              <a:t>133</a:t>
            </a:r>
            <a:r>
              <a:rPr lang="es-ES" sz="2800" dirty="0" smtClean="0"/>
              <a:t> </a:t>
            </a:r>
            <a:r>
              <a:rPr lang="es-ES" sz="2800" b="1" dirty="0" smtClean="0"/>
              <a:t>Acciones</a:t>
            </a:r>
            <a:endParaRPr lang="es-ES" sz="2800" b="1" dirty="0" smtClean="0"/>
          </a:p>
          <a:p>
            <a:pPr lvl="6"/>
            <a:r>
              <a:rPr lang="es-ES" sz="2800" b="1" dirty="0" smtClean="0"/>
              <a:t>Eje 1: 15</a:t>
            </a:r>
          </a:p>
          <a:p>
            <a:pPr lvl="6"/>
            <a:r>
              <a:rPr lang="es-ES" sz="2800" b="1" dirty="0" smtClean="0"/>
              <a:t>Eje 2: 32</a:t>
            </a:r>
          </a:p>
          <a:p>
            <a:pPr lvl="6"/>
            <a:r>
              <a:rPr lang="es-ES" sz="2800" b="1" dirty="0" smtClean="0"/>
              <a:t>Eje 3: 36</a:t>
            </a:r>
          </a:p>
          <a:p>
            <a:pPr lvl="6"/>
            <a:r>
              <a:rPr lang="es-ES" sz="2800" b="1" dirty="0" smtClean="0"/>
              <a:t>Eje 4: 29</a:t>
            </a:r>
          </a:p>
          <a:p>
            <a:pPr lvl="6"/>
            <a:r>
              <a:rPr lang="es-ES" sz="2800" b="1" dirty="0" smtClean="0"/>
              <a:t>Eje 5: </a:t>
            </a:r>
            <a:r>
              <a:rPr lang="es-ES" sz="2800" b="1" dirty="0" smtClean="0"/>
              <a:t>21</a:t>
            </a:r>
          </a:p>
          <a:p>
            <a:r>
              <a:rPr lang="es-ES" sz="2800" b="1" dirty="0" smtClean="0"/>
              <a:t>173 </a:t>
            </a:r>
            <a:r>
              <a:rPr lang="es-ES" sz="2800" b="1" dirty="0" smtClean="0"/>
              <a:t>Indicadores</a:t>
            </a:r>
          </a:p>
          <a:p>
            <a:endParaRPr lang="es-AR" dirty="0" smtClean="0"/>
          </a:p>
          <a:p>
            <a:endParaRPr lang="es-ES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85752"/>
            <a:ext cx="1214446" cy="1214446"/>
          </a:xfrm>
          <a:prstGeom prst="rect">
            <a:avLst/>
          </a:prstGeom>
          <a:noFill/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609600" y="4270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AR" b="1" smtClean="0"/>
              <a:t>    Plan Estrategico </a:t>
            </a:r>
            <a:br>
              <a:rPr lang="es-AR" b="1" smtClean="0"/>
            </a:br>
            <a:r>
              <a:rPr lang="es-AR" b="1" smtClean="0"/>
              <a:t>2016-2020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3353448992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dirty="0" smtClean="0"/>
              <a:t>            </a:t>
            </a:r>
            <a:r>
              <a:rPr lang="es-AR" sz="4000" b="1" dirty="0" smtClean="0"/>
              <a:t>MISION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AR" sz="2000" b="1" i="1" dirty="0" smtClean="0"/>
              <a:t>La Universidad Católica de Salta es una institución católica que a la luz de la fe y del servicio al hombre se dedica a </a:t>
            </a:r>
            <a:endParaRPr lang="es-AR" sz="2000" b="1" i="1" dirty="0" smtClean="0"/>
          </a:p>
          <a:p>
            <a:pPr algn="just"/>
            <a:r>
              <a:rPr lang="es-AR" sz="2000" b="1" i="1" dirty="0" smtClean="0"/>
              <a:t>la </a:t>
            </a:r>
            <a:r>
              <a:rPr lang="es-AR" sz="2000" b="1" i="1" dirty="0" smtClean="0"/>
              <a:t>formación superior en todos los niveles, </a:t>
            </a:r>
            <a:endParaRPr lang="es-AR" sz="2000" b="1" i="1" dirty="0" smtClean="0"/>
          </a:p>
          <a:p>
            <a:pPr algn="just"/>
            <a:r>
              <a:rPr lang="es-AR" sz="2000" b="1" i="1" dirty="0" smtClean="0"/>
              <a:t>a </a:t>
            </a:r>
            <a:r>
              <a:rPr lang="es-AR" sz="2000" b="1" i="1" dirty="0" smtClean="0"/>
              <a:t>la investigación científica, </a:t>
            </a:r>
            <a:endParaRPr lang="es-AR" sz="2000" b="1" i="1" dirty="0" smtClean="0"/>
          </a:p>
          <a:p>
            <a:pPr algn="just"/>
            <a:r>
              <a:rPr lang="es-AR" sz="2000" b="1" i="1" dirty="0" smtClean="0"/>
              <a:t>al </a:t>
            </a:r>
            <a:r>
              <a:rPr lang="es-AR" sz="2000" b="1" i="1" dirty="0" smtClean="0"/>
              <a:t>desarrollo tecnológico y </a:t>
            </a:r>
            <a:endParaRPr lang="es-AR" sz="2000" b="1" i="1" dirty="0" smtClean="0"/>
          </a:p>
          <a:p>
            <a:pPr algn="just"/>
            <a:r>
              <a:rPr lang="es-AR" sz="2000" b="1" i="1" dirty="0" smtClean="0"/>
              <a:t>a </a:t>
            </a:r>
            <a:r>
              <a:rPr lang="es-AR" sz="2000" b="1" i="1" dirty="0" smtClean="0"/>
              <a:t>la creación artística, </a:t>
            </a:r>
            <a:endParaRPr lang="es-AR" sz="2000" b="1" i="1" dirty="0" smtClean="0"/>
          </a:p>
          <a:p>
            <a:pPr marL="0" indent="0" algn="just">
              <a:buNone/>
            </a:pPr>
            <a:r>
              <a:rPr lang="es-AR" sz="2000" b="1" i="1" dirty="0" smtClean="0"/>
              <a:t>a </a:t>
            </a:r>
            <a:r>
              <a:rPr lang="es-AR" sz="2000" b="1" i="1" dirty="0" smtClean="0"/>
              <a:t>favor de la sociedad, procurando la formación integral, la búsqueda de la verdad, el respeto por la dignidad de la persona humana, la excelencia en todas sus acciones y la responsabilidad social a través de la vinculación local, nacional e internacional  para promover el progreso de los ciudadanos y el desarrollo. </a:t>
            </a:r>
            <a:endParaRPr lang="es-AR" sz="2000" dirty="0" smtClean="0"/>
          </a:p>
          <a:p>
            <a:pPr algn="just"/>
            <a:endParaRPr lang="es-ES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85752"/>
            <a:ext cx="1214446" cy="12144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14203443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                   VISION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s-ES" sz="3400" b="1" i="1" dirty="0" smtClean="0"/>
              <a:t>Queremos ser una institución de excelencia reconocida y requerida a nivel local, regional, nacional e internacional que</a:t>
            </a:r>
            <a:r>
              <a:rPr lang="es-AR" sz="3400" b="1" i="1" dirty="0" smtClean="0"/>
              <a:t>:</a:t>
            </a:r>
            <a:endParaRPr lang="es-AR" sz="3400" dirty="0" smtClean="0"/>
          </a:p>
          <a:p>
            <a:pPr marL="0" indent="0" algn="just">
              <a:buNone/>
            </a:pPr>
            <a:r>
              <a:rPr lang="es-ES" sz="3200" b="1" i="1" dirty="0" smtClean="0"/>
              <a:t>1.-Propenda a </a:t>
            </a:r>
            <a:r>
              <a:rPr lang="es-ES" sz="3200" b="1" i="1" dirty="0" smtClean="0">
                <a:solidFill>
                  <a:srgbClr val="0070C0"/>
                </a:solidFill>
              </a:rPr>
              <a:t>liderar la formación disciplinar científica, tecnológica, artística  y la modalidad a distancia</a:t>
            </a:r>
            <a:r>
              <a:rPr lang="es-ES" sz="3200" b="1" i="1" dirty="0" smtClean="0"/>
              <a:t> procurando alcanzar los mas altos niveles de calidad académica. </a:t>
            </a:r>
            <a:endParaRPr lang="es-AR" sz="3200" dirty="0" smtClean="0"/>
          </a:p>
          <a:p>
            <a:pPr marL="0" indent="0" algn="just">
              <a:buNone/>
            </a:pPr>
            <a:r>
              <a:rPr lang="es-ES" sz="3200" b="1" i="1" dirty="0" smtClean="0"/>
              <a:t>2.-Incentive la </a:t>
            </a:r>
            <a:r>
              <a:rPr lang="es-ES" sz="3200" b="1" i="1" dirty="0" smtClean="0">
                <a:solidFill>
                  <a:srgbClr val="0070C0"/>
                </a:solidFill>
              </a:rPr>
              <a:t>realización de aportes</a:t>
            </a:r>
            <a:r>
              <a:rPr lang="es-ES" sz="3200" b="1" i="1" dirty="0" smtClean="0"/>
              <a:t>, desde el conocimiento, tendientes a </a:t>
            </a:r>
            <a:r>
              <a:rPr lang="es-ES" sz="3200" b="1" i="1" dirty="0" smtClean="0">
                <a:solidFill>
                  <a:srgbClr val="0070C0"/>
                </a:solidFill>
              </a:rPr>
              <a:t>mejorar la calidad de vida de la población.</a:t>
            </a:r>
            <a:endParaRPr lang="es-AR" sz="3200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es-ES" sz="3200" b="1" i="1" dirty="0" smtClean="0"/>
              <a:t>3.-Participe activamente en la </a:t>
            </a:r>
            <a:r>
              <a:rPr lang="es-ES" sz="3200" b="1" i="1" dirty="0" smtClean="0">
                <a:solidFill>
                  <a:srgbClr val="0070C0"/>
                </a:solidFill>
              </a:rPr>
              <a:t>investigación científica, el desarrollo tecnológico y la creación artística</a:t>
            </a:r>
            <a:r>
              <a:rPr lang="es-ES" sz="3200" b="1" i="1" dirty="0" smtClean="0"/>
              <a:t>, procurando que las personas alcancen un conocimiento mas profundo de la realidad en sus distintas dimensiones. </a:t>
            </a:r>
            <a:endParaRPr lang="es-AR" sz="3200" dirty="0" smtClean="0"/>
          </a:p>
          <a:p>
            <a:pPr algn="just"/>
            <a:endParaRPr lang="es-ES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85752"/>
            <a:ext cx="1214446" cy="12144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51724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                EJES ESTRATEGICOS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b="1" dirty="0" smtClean="0"/>
              <a:t>1.Fortalecer  </a:t>
            </a:r>
            <a:r>
              <a:rPr lang="es-ES" b="1" dirty="0" smtClean="0"/>
              <a:t>la identidad institucional</a:t>
            </a:r>
            <a:endParaRPr lang="es-AR" dirty="0" smtClean="0"/>
          </a:p>
          <a:p>
            <a:pPr algn="just"/>
            <a:r>
              <a:rPr lang="es-ES" dirty="0" smtClean="0"/>
              <a:t>Para consolidar la identidad institucional nos proponemos  </a:t>
            </a:r>
            <a:endParaRPr lang="es-ES" dirty="0" smtClean="0"/>
          </a:p>
          <a:p>
            <a:pPr lvl="1" algn="just"/>
            <a:r>
              <a:rPr lang="es-ES" dirty="0" smtClean="0"/>
              <a:t>integrar</a:t>
            </a:r>
            <a:r>
              <a:rPr lang="es-ES" dirty="0" smtClean="0"/>
              <a:t>, </a:t>
            </a:r>
            <a:endParaRPr lang="es-ES" dirty="0" smtClean="0"/>
          </a:p>
          <a:p>
            <a:pPr lvl="1" algn="just"/>
            <a:r>
              <a:rPr lang="es-ES" dirty="0" smtClean="0"/>
              <a:t>promover </a:t>
            </a:r>
            <a:r>
              <a:rPr lang="es-ES" dirty="0" smtClean="0"/>
              <a:t>e </a:t>
            </a:r>
            <a:endParaRPr lang="es-ES" dirty="0" smtClean="0"/>
          </a:p>
          <a:p>
            <a:pPr lvl="1" algn="just"/>
            <a:r>
              <a:rPr lang="es-ES" dirty="0" smtClean="0"/>
              <a:t>impregnar </a:t>
            </a:r>
            <a:r>
              <a:rPr lang="es-ES" dirty="0" smtClean="0"/>
              <a:t>de valores humanos y cristianos </a:t>
            </a:r>
            <a:endParaRPr lang="es-ES" dirty="0"/>
          </a:p>
          <a:p>
            <a:pPr marL="365760" lvl="1" indent="0" algn="just">
              <a:buNone/>
            </a:pPr>
            <a:r>
              <a:rPr lang="es-ES" dirty="0" smtClean="0"/>
              <a:t>la </a:t>
            </a:r>
            <a:r>
              <a:rPr lang="es-ES" dirty="0" smtClean="0"/>
              <a:t>formación académica de la comunidad universitaria. Además buscamos  acompañar pastoral y espiritualmente la vida de la universidad. </a:t>
            </a:r>
            <a:endParaRPr lang="es-AR" dirty="0" smtClean="0"/>
          </a:p>
          <a:p>
            <a:pPr marL="0" indent="0" algn="just">
              <a:buNone/>
            </a:pPr>
            <a:endParaRPr lang="es-AR" dirty="0" smtClean="0"/>
          </a:p>
          <a:p>
            <a:endParaRPr lang="es-ES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85752"/>
            <a:ext cx="1214446" cy="12144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32344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s-ES" sz="2000" b="1" dirty="0" smtClean="0"/>
              <a:t>  	 </a:t>
            </a:r>
            <a:br>
              <a:rPr lang="es-ES" sz="2000" b="1" dirty="0" smtClean="0"/>
            </a:br>
            <a:r>
              <a:rPr lang="es-ES" sz="2000" b="1" dirty="0" smtClean="0"/>
              <a:t/>
            </a:r>
            <a:br>
              <a:rPr lang="es-ES" sz="2000" b="1" dirty="0" smtClean="0"/>
            </a:br>
            <a:r>
              <a:rPr lang="es-ES" sz="2000" b="1" dirty="0" smtClean="0"/>
              <a:t>       </a:t>
            </a:r>
            <a:br>
              <a:rPr lang="es-ES" sz="2000" b="1" dirty="0" smtClean="0"/>
            </a:br>
            <a:r>
              <a:rPr lang="es-ES" sz="2000" b="1" dirty="0" smtClean="0"/>
              <a:t> 	</a:t>
            </a:r>
            <a:br>
              <a:rPr lang="es-ES" sz="2000" b="1" dirty="0" smtClean="0"/>
            </a:br>
            <a:r>
              <a:rPr lang="es-ES" sz="2000" b="1" dirty="0" smtClean="0"/>
              <a:t>         </a:t>
            </a:r>
            <a:br>
              <a:rPr lang="es-ES" sz="2000" b="1" dirty="0" smtClean="0"/>
            </a:br>
            <a:r>
              <a:rPr lang="es-ES" sz="2000" b="1" dirty="0"/>
              <a:t/>
            </a:r>
            <a:br>
              <a:rPr lang="es-ES" sz="2000" b="1" dirty="0"/>
            </a:br>
            <a:r>
              <a:rPr lang="es-ES" sz="2000" b="1" dirty="0" smtClean="0"/>
              <a:t/>
            </a:r>
            <a:br>
              <a:rPr lang="es-ES" sz="2000" b="1" dirty="0" smtClean="0"/>
            </a:br>
            <a:endParaRPr lang="es-ES" sz="1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b="1" dirty="0" smtClean="0"/>
              <a:t>2.Propender </a:t>
            </a:r>
            <a:r>
              <a:rPr lang="es-ES" b="1" dirty="0"/>
              <a:t>al liderazgo  en la </a:t>
            </a:r>
            <a:r>
              <a:rPr lang="es-ES" b="1" dirty="0" smtClean="0"/>
              <a:t>formación</a:t>
            </a:r>
            <a:r>
              <a:rPr lang="es-ES" b="1" dirty="0"/>
              <a:t/>
            </a:r>
            <a:br>
              <a:rPr lang="es-ES" b="1" dirty="0"/>
            </a:br>
            <a:r>
              <a:rPr lang="es-ES" b="1" dirty="0" smtClean="0"/>
              <a:t>disciplinar, científica</a:t>
            </a:r>
            <a:r>
              <a:rPr lang="es-ES" b="1" dirty="0"/>
              <a:t>, 	tecnológica, artística y en la modalidad a </a:t>
            </a:r>
            <a:r>
              <a:rPr lang="es-ES" b="1" dirty="0" smtClean="0"/>
              <a:t>distancia</a:t>
            </a:r>
            <a:endParaRPr lang="es-ES" dirty="0" smtClean="0"/>
          </a:p>
          <a:p>
            <a:pPr algn="just"/>
            <a:r>
              <a:rPr lang="es-ES" dirty="0" smtClean="0"/>
              <a:t>Nos </a:t>
            </a:r>
            <a:r>
              <a:rPr lang="es-ES" dirty="0"/>
              <a:t>hemos propuesto el liderazgo en la </a:t>
            </a:r>
            <a:r>
              <a:rPr lang="es-ES" dirty="0">
                <a:solidFill>
                  <a:srgbClr val="0070C0"/>
                </a:solidFill>
              </a:rPr>
              <a:t>creación de conocimiento y la formación de personas </a:t>
            </a:r>
            <a:r>
              <a:rPr lang="es-ES" dirty="0"/>
              <a:t>potenciando la educación a distancia, eso implica avanzar hacia una </a:t>
            </a:r>
            <a:r>
              <a:rPr lang="es-ES" dirty="0">
                <a:solidFill>
                  <a:srgbClr val="0070C0"/>
                </a:solidFill>
              </a:rPr>
              <a:t>universidad de </a:t>
            </a:r>
            <a:r>
              <a:rPr lang="es-ES" dirty="0" smtClean="0">
                <a:solidFill>
                  <a:srgbClr val="0070C0"/>
                </a:solidFill>
              </a:rPr>
              <a:t>excelencia</a:t>
            </a:r>
            <a:r>
              <a:rPr lang="es-ES" dirty="0">
                <a:solidFill>
                  <a:srgbClr val="0070C0"/>
                </a:solidFill>
              </a:rPr>
              <a:t>, desarrollando programas de mejora de los procesos formativos y de las estrategias de acompañamiento y seguimiento de nuestros alumnos.</a:t>
            </a:r>
            <a:endParaRPr lang="es-AR" dirty="0">
              <a:solidFill>
                <a:srgbClr val="0070C0"/>
              </a:solidFill>
            </a:endParaRPr>
          </a:p>
          <a:p>
            <a:endParaRPr lang="es-ES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240254"/>
            <a:ext cx="1214446" cy="1214446"/>
          </a:xfrm>
          <a:prstGeom prst="rect">
            <a:avLst/>
          </a:prstGeom>
          <a:noFill/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351249" y="240254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mtClean="0"/>
              <a:t>                EJES ESTRATEGICOS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3462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323</TotalTime>
  <Words>804</Words>
  <Application>Microsoft Office PowerPoint</Application>
  <PresentationFormat>Presentación en pantalla (4:3)</PresentationFormat>
  <Paragraphs>85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Mirador</vt:lpstr>
      <vt:lpstr>PLAN ESTRATEGICO 2016-2020</vt:lpstr>
      <vt:lpstr>                 QUIENES SOMOS</vt:lpstr>
      <vt:lpstr>                      </vt:lpstr>
      <vt:lpstr>    Plan Estrategico  2016-2020</vt:lpstr>
      <vt:lpstr>                 </vt:lpstr>
      <vt:lpstr>            MISION</vt:lpstr>
      <vt:lpstr>                   VISION</vt:lpstr>
      <vt:lpstr>                EJES ESTRATEGICOS</vt:lpstr>
      <vt:lpstr>                             </vt:lpstr>
      <vt:lpstr>           EJES ESTRATEGICOS</vt:lpstr>
      <vt:lpstr>              EJES ESTRATEGICOS</vt:lpstr>
      <vt:lpstr>      EJES ESTRATEGICOS                     </vt:lpstr>
      <vt:lpstr>          Plan estrategico 2016-2020</vt:lpstr>
      <vt:lpstr>            EJE 1: Fortalecer la identidad   institucional</vt:lpstr>
      <vt:lpstr>  PLAN ESTRATEGICO    2016-2020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ESTRATEGICO 2016-2020</dc:title>
  <dc:creator>nnieva</dc:creator>
  <cp:lastModifiedBy>Luffi</cp:lastModifiedBy>
  <cp:revision>58</cp:revision>
  <cp:lastPrinted>2017-02-14T17:44:20Z</cp:lastPrinted>
  <dcterms:created xsi:type="dcterms:W3CDTF">2016-07-26T18:37:56Z</dcterms:created>
  <dcterms:modified xsi:type="dcterms:W3CDTF">2017-03-03T12:32:08Z</dcterms:modified>
</cp:coreProperties>
</file>