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35E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015" autoAdjust="0"/>
  </p:normalViewPr>
  <p:slideViewPr>
    <p:cSldViewPr>
      <p:cViewPr>
        <p:scale>
          <a:sx n="100" d="100"/>
          <a:sy n="100" d="100"/>
        </p:scale>
        <p:origin x="-1014" y="4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0AC9FC-ED0E-40D4-9F41-3C2CF760230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4623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556E16-7954-475E-9D70-F55F3F04DC39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21C2BB-EA2A-49AF-B4AB-AB4D696CC362}" type="slidenum">
              <a:rPr lang="es-ES_tradnl" smtClean="0"/>
              <a:pPr/>
              <a:t>2</a:t>
            </a:fld>
            <a:endParaRPr lang="es-ES_tradnl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D6E6F8-49DD-4953-B5A8-916419803CE1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9CB35B-3896-4EF6-9F31-66DDFD44B699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D117AE-6CAD-41CE-A28C-398C45BA85E3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0EFE-2844-4019-B968-B9E98C43EA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B2CCA-0242-4B12-A3F1-B3D34BD5A8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AD9D-265D-4778-8563-D7064ECF72F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18DE-1DB0-42A7-84B1-7E954A2292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EE3B-34C8-4A3B-8709-5D82726E0C6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8D62-F52F-4BB7-BCB5-EAC862C0E6F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AA39-970E-4176-A3F5-52DB5ED457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86EA-E296-40FC-A494-FBB80C42DAF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9D40-8258-4B69-89AB-3703BC917D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8F34-97B0-432D-A9AD-397CA5EDC8D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4299-5242-4AA4-A742-95015B11AFC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C30A23-1817-4F35-8EF6-1962F09CB08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_investigacion@unq.edu.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 t="5536" b="2214"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227763" y="1844675"/>
            <a:ext cx="2736850" cy="5508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dirty="0">
                <a:solidFill>
                  <a:srgbClr val="000000"/>
                </a:solidFill>
              </a:rPr>
              <a:t>Se ingresa con número de CUIL/CUIT y la CLAVE que usó </a:t>
            </a:r>
            <a:r>
              <a:rPr lang="es-ES_tradnl" sz="1000" b="1" dirty="0" smtClean="0">
                <a:solidFill>
                  <a:srgbClr val="000000"/>
                </a:solidFill>
              </a:rPr>
              <a:t>para </a:t>
            </a:r>
            <a:r>
              <a:rPr lang="es-ES_tradnl" sz="1000" b="1" dirty="0">
                <a:solidFill>
                  <a:srgbClr val="000000"/>
                </a:solidFill>
              </a:rPr>
              <a:t>la solicitud </a:t>
            </a:r>
            <a:r>
              <a:rPr lang="es-ES_tradnl" sz="1000" b="1" dirty="0" smtClean="0">
                <a:solidFill>
                  <a:srgbClr val="000000"/>
                </a:solidFill>
              </a:rPr>
              <a:t>2019 </a:t>
            </a:r>
            <a:r>
              <a:rPr lang="es-ES_tradnl" sz="1000" b="1" dirty="0">
                <a:solidFill>
                  <a:srgbClr val="000000"/>
                </a:solidFill>
              </a:rPr>
              <a:t>o en la Categorización </a:t>
            </a:r>
            <a:r>
              <a:rPr lang="es-ES_tradnl" sz="1000" b="1" dirty="0" smtClean="0">
                <a:solidFill>
                  <a:srgbClr val="000000"/>
                </a:solidFill>
              </a:rPr>
              <a:t>2011 </a:t>
            </a:r>
            <a:r>
              <a:rPr lang="es-ES_tradnl" sz="1000" b="1" dirty="0">
                <a:solidFill>
                  <a:srgbClr val="000000"/>
                </a:solidFill>
              </a:rPr>
              <a:t>o 2014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H="1">
            <a:off x="4930775" y="2492375"/>
            <a:ext cx="1443038" cy="792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372225" y="3429000"/>
            <a:ext cx="2448247" cy="1633397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dirty="0">
                <a:solidFill>
                  <a:srgbClr val="000000"/>
                </a:solidFill>
              </a:rPr>
              <a:t>Si olvidó su clave ingrese </a:t>
            </a:r>
            <a:r>
              <a:rPr lang="es-ES_tradnl" sz="1000" b="1" dirty="0" smtClean="0">
                <a:solidFill>
                  <a:srgbClr val="000000"/>
                </a:solidFill>
              </a:rPr>
              <a:t>aquí.</a:t>
            </a:r>
          </a:p>
          <a:p>
            <a:pPr algn="ctr"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000" b="1" dirty="0" smtClean="0">
                <a:solidFill>
                  <a:srgbClr val="000000"/>
                </a:solidFill>
              </a:rPr>
              <a:t>Para recuperar su clave debe </a:t>
            </a:r>
            <a:r>
              <a:rPr lang="es-ES_tradnl" sz="1000" dirty="0" smtClean="0">
                <a:solidFill>
                  <a:schemeClr val="tx1"/>
                </a:solidFill>
              </a:rPr>
              <a:t>ingresar su número de CUIL/CUIT y Correo Electrónico con el que se registró en el sistema</a:t>
            </a:r>
            <a:br>
              <a:rPr lang="es-ES_tradnl" sz="1000" dirty="0" smtClean="0">
                <a:solidFill>
                  <a:schemeClr val="tx1"/>
                </a:solidFill>
              </a:rPr>
            </a:br>
            <a:r>
              <a:rPr lang="es-ES_tradnl" sz="1000" dirty="0" smtClean="0">
                <a:solidFill>
                  <a:schemeClr val="tx1"/>
                </a:solidFill>
              </a:rPr>
              <a:t>y presione el botón 'Solicitar Nueva Clave'.</a:t>
            </a:r>
          </a:p>
          <a:p>
            <a:pPr algn="ctr"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000" b="1" dirty="0" smtClean="0">
                <a:solidFill>
                  <a:schemeClr val="tx1"/>
                </a:solidFill>
              </a:rPr>
              <a:t>Luego ingrese a su casilla de entrada o la carpeta de SPAM de su correo</a:t>
            </a:r>
            <a:endParaRPr lang="es-ES_tradnl" sz="1000" b="1" dirty="0">
              <a:solidFill>
                <a:schemeClr val="tx1"/>
              </a:solidFill>
            </a:endParaRP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 flipH="1">
            <a:off x="5146675" y="3644900"/>
            <a:ext cx="1227138" cy="3603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724525" y="5229225"/>
            <a:ext cx="3024188" cy="3984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0000"/>
                </a:solidFill>
              </a:rPr>
              <a:t>Si no tiene usuario, genere uno ingresando aquí</a:t>
            </a:r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H="1" flipV="1">
            <a:off x="5075238" y="4722813"/>
            <a:ext cx="650875" cy="6524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2157404"/>
          </a:xfrm>
          <a:solidFill>
            <a:srgbClr val="99CC00"/>
          </a:solidFill>
          <a:ln w="9360">
            <a:solidFill>
              <a:srgbClr val="000000"/>
            </a:solidFill>
          </a:ln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200" dirty="0" smtClean="0"/>
              <a:t>SOLICITUD DE INCENTIVOS</a:t>
            </a:r>
            <a:br>
              <a:rPr lang="es-ES_tradnl" sz="3200" dirty="0" smtClean="0"/>
            </a:br>
            <a:r>
              <a:rPr lang="es-ES_tradnl" sz="3200" dirty="0" smtClean="0"/>
              <a:t>INSCRIPCIÓN 2020</a:t>
            </a:r>
          </a:p>
        </p:txBody>
      </p:sp>
      <p:sp>
        <p:nvSpPr>
          <p:cNvPr id="11267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2714620"/>
            <a:ext cx="8228013" cy="2786082"/>
          </a:xfrm>
          <a:solidFill>
            <a:srgbClr val="993366"/>
          </a:solidFill>
          <a:ln w="9360">
            <a:solidFill>
              <a:srgbClr val="000000"/>
            </a:solidFill>
          </a:ln>
        </p:spPr>
        <p:txBody>
          <a:bodyPr lIns="0" tIns="0" rIns="0" bIns="0"/>
          <a:lstStyle/>
          <a:p>
            <a:pPr marL="336550" indent="-336550" algn="ctr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s-ES_tradnl" sz="2400" dirty="0" smtClean="0"/>
          </a:p>
          <a:p>
            <a:pPr marL="336550" indent="-336550" algn="ctr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_tradnl" sz="2400" dirty="0" smtClean="0"/>
              <a:t>Consultas: </a:t>
            </a:r>
            <a:r>
              <a:rPr lang="es-ES_tradnl" sz="2400" dirty="0" smtClean="0">
                <a:hlinkClick r:id="rId2"/>
              </a:rPr>
              <a:t>secretaria_investigacion@unq.edu.ar</a:t>
            </a:r>
            <a:endParaRPr lang="es-ES_tradnl" sz="2400" dirty="0" smtClean="0"/>
          </a:p>
          <a:p>
            <a:pPr marL="336550" indent="-336550" algn="ctr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s-ES_tradnl" sz="2400" dirty="0" smtClean="0"/>
          </a:p>
          <a:p>
            <a:pPr marL="336550" indent="-336550" algn="ctr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_tradnl" sz="2400" dirty="0" smtClean="0"/>
              <a:t>Las consultas telefónicas se atenderán </a:t>
            </a:r>
            <a:r>
              <a:rPr lang="es-ES_tradnl" sz="2400" dirty="0" smtClean="0"/>
              <a:t>los días Lunes </a:t>
            </a:r>
            <a:r>
              <a:rPr lang="es-ES_tradnl" sz="2400" dirty="0"/>
              <a:t>y miércoles de 10 a 13 y de 14 a 17 </a:t>
            </a:r>
            <a:r>
              <a:rPr lang="es-ES_tradnl" sz="2400" dirty="0" err="1"/>
              <a:t>hs</a:t>
            </a:r>
            <a:r>
              <a:rPr lang="es-ES_tradnl" sz="2400" dirty="0"/>
              <a:t>.</a:t>
            </a:r>
          </a:p>
          <a:p>
            <a:pPr marL="336550" indent="-336550" algn="ctr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_tradnl" sz="2400" dirty="0" smtClean="0"/>
              <a:t> </a:t>
            </a:r>
            <a:r>
              <a:rPr lang="es-ES_tradnl" sz="2400" dirty="0" smtClean="0"/>
              <a:t>Internos 5358 – 5353 </a:t>
            </a:r>
          </a:p>
          <a:p>
            <a:pPr marL="336550" indent="-336550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s-ES_tradnl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t="5905" r="2657" b="2214"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981075"/>
            <a:ext cx="1619250" cy="137953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200" b="1">
                <a:solidFill>
                  <a:srgbClr val="000000"/>
                </a:solidFill>
              </a:rPr>
              <a:t>Una vez que ingresa al sistema, se abre la siguiente pantalla que corresponde a las </a:t>
            </a:r>
            <a:r>
              <a:rPr lang="es-ES_tradnl" sz="1200" b="1" i="1">
                <a:solidFill>
                  <a:srgbClr val="000000"/>
                </a:solidFill>
              </a:rPr>
              <a:t>Preguntas Frecuentes.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38950" y="2708275"/>
            <a:ext cx="2305050" cy="6492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200" b="1">
                <a:solidFill>
                  <a:srgbClr val="000000"/>
                </a:solidFill>
              </a:rPr>
              <a:t>Luego de leer atentamente las </a:t>
            </a:r>
            <a:r>
              <a:rPr lang="es-ES_tradnl" sz="1200" b="1" i="1">
                <a:solidFill>
                  <a:srgbClr val="000000"/>
                </a:solidFill>
              </a:rPr>
              <a:t>Preguntas Frecuentes</a:t>
            </a:r>
            <a:r>
              <a:rPr lang="es-ES_tradnl" sz="1200" b="1">
                <a:solidFill>
                  <a:srgbClr val="000000"/>
                </a:solidFill>
              </a:rPr>
              <a:t> ingrese a </a:t>
            </a:r>
            <a:r>
              <a:rPr lang="es-ES_tradnl" sz="1200" b="1" i="1">
                <a:solidFill>
                  <a:srgbClr val="000000"/>
                </a:solidFill>
              </a:rPr>
              <a:t>Solicitud de Pago</a:t>
            </a: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H="1" flipV="1">
            <a:off x="3922713" y="474663"/>
            <a:ext cx="2955925" cy="2451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8172450" y="333375"/>
            <a:ext cx="971550" cy="142875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470025"/>
          </a:xfrm>
        </p:spPr>
        <p:txBody>
          <a:bodyPr/>
          <a:lstStyle/>
          <a:p>
            <a:r>
              <a:rPr lang="es-AR" b="1" smtClean="0">
                <a:solidFill>
                  <a:srgbClr val="FF0000"/>
                </a:solidFill>
              </a:rPr>
              <a:t>IMPORTANTE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500" y="1785938"/>
            <a:ext cx="8143875" cy="4786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s-AR" dirty="0" smtClean="0"/>
              <a:t>Una vez enviada la solicitud, la Secretaría de Investigación no puede hacer modificaciones.</a:t>
            </a:r>
          </a:p>
          <a:p>
            <a:pPr>
              <a:defRPr/>
            </a:pPr>
            <a:r>
              <a:rPr lang="es-AR" smtClean="0"/>
              <a:t>Si el/la docente investigador/a </a:t>
            </a:r>
            <a:r>
              <a:rPr lang="es-AR" dirty="0" smtClean="0"/>
              <a:t>comete un error en la solicitud NO percibirá el incentivo.</a:t>
            </a:r>
          </a:p>
          <a:p>
            <a:pPr>
              <a:defRPr/>
            </a:pPr>
            <a:r>
              <a:rPr lang="es-AR" dirty="0" smtClean="0"/>
              <a:t>Lea atentamente los instructivos y realice todas las consultas necesarias antes de realizar el envío.</a:t>
            </a:r>
            <a:endParaRPr lang="es-A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 l="4428" t="5536" r="7086" b="9966"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215063" y="3143250"/>
            <a:ext cx="1584325" cy="276225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200" b="1">
                <a:solidFill>
                  <a:srgbClr val="000000"/>
                </a:solidFill>
              </a:rPr>
              <a:t>Seleccione la UNQ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>
            <a:off x="5218113" y="3286125"/>
            <a:ext cx="996950" cy="5032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916238" y="1628775"/>
            <a:ext cx="86360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916238" y="1412875"/>
            <a:ext cx="863600" cy="144463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8280400" y="333375"/>
            <a:ext cx="86360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5715000" y="1285875"/>
            <a:ext cx="2786063" cy="1071563"/>
          </a:xfrm>
          <a:prstGeom prst="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050" b="1" dirty="0">
                <a:solidFill>
                  <a:schemeClr val="tx1"/>
                </a:solidFill>
              </a:rPr>
              <a:t>Si se presentó a Categorización en </a:t>
            </a:r>
            <a:r>
              <a:rPr lang="es-ES" sz="1050" b="1" dirty="0" smtClean="0">
                <a:solidFill>
                  <a:schemeClr val="tx1"/>
                </a:solidFill>
              </a:rPr>
              <a:t>2014 y aún no obtuvo una categoría de ese proceso, </a:t>
            </a:r>
            <a:r>
              <a:rPr lang="es-ES" sz="1050" b="1" dirty="0">
                <a:solidFill>
                  <a:schemeClr val="tx1"/>
                </a:solidFill>
              </a:rPr>
              <a:t>es posible que este campo aparezca vacío o con la categoría anterior.  </a:t>
            </a:r>
            <a:endParaRPr lang="es-ES_tradnl" sz="1050" b="1" dirty="0">
              <a:solidFill>
                <a:schemeClr val="tx1"/>
              </a:solidFill>
            </a:endParaRPr>
          </a:p>
        </p:txBody>
      </p:sp>
      <p:cxnSp>
        <p:nvCxnSpPr>
          <p:cNvPr id="5130" name="10 Conector recto de flecha"/>
          <p:cNvCxnSpPr>
            <a:cxnSpLocks noChangeShapeType="1"/>
          </p:cNvCxnSpPr>
          <p:nvPr/>
        </p:nvCxnSpPr>
        <p:spPr bwMode="auto">
          <a:xfrm rot="10800000" flipV="1">
            <a:off x="4643438" y="1714500"/>
            <a:ext cx="1071562" cy="2873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71775" y="1412875"/>
            <a:ext cx="504825" cy="71438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71775" y="1557338"/>
            <a:ext cx="504825" cy="71437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771775" y="1700213"/>
            <a:ext cx="504825" cy="144462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H="1">
            <a:off x="2986088" y="2133600"/>
            <a:ext cx="2740025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H="1">
            <a:off x="2986088" y="2349500"/>
            <a:ext cx="1874837" cy="6477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 flipH="1">
            <a:off x="2914650" y="3789363"/>
            <a:ext cx="434975" cy="1444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6948488" y="4365625"/>
            <a:ext cx="1871662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 flipH="1">
            <a:off x="6370638" y="4292600"/>
            <a:ext cx="363537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 flipH="1" flipV="1">
            <a:off x="3275013" y="4722813"/>
            <a:ext cx="3459162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6" name="Line 19"/>
          <p:cNvSpPr>
            <a:spLocks noChangeShapeType="1"/>
          </p:cNvSpPr>
          <p:nvPr/>
        </p:nvSpPr>
        <p:spPr bwMode="auto">
          <a:xfrm flipH="1">
            <a:off x="3057525" y="3284538"/>
            <a:ext cx="579438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7" name="Rectangle 23"/>
          <p:cNvSpPr>
            <a:spLocks noChangeArrowheads="1"/>
          </p:cNvSpPr>
          <p:nvPr/>
        </p:nvSpPr>
        <p:spPr bwMode="auto">
          <a:xfrm>
            <a:off x="6156325" y="3860800"/>
            <a:ext cx="576263" cy="144463"/>
          </a:xfrm>
          <a:prstGeom prst="rect">
            <a:avLst/>
          </a:prstGeom>
          <a:solidFill>
            <a:schemeClr val="bg1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8" name="Line 24"/>
          <p:cNvSpPr>
            <a:spLocks noChangeShapeType="1"/>
          </p:cNvSpPr>
          <p:nvPr/>
        </p:nvSpPr>
        <p:spPr bwMode="auto">
          <a:xfrm flipH="1">
            <a:off x="6732588" y="3644900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9" name="Rectangle 21"/>
          <p:cNvSpPr>
            <a:spLocks noChangeArrowheads="1"/>
          </p:cNvSpPr>
          <p:nvPr/>
        </p:nvSpPr>
        <p:spPr bwMode="auto">
          <a:xfrm>
            <a:off x="2357438" y="1071563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60" name="Rectangle 21"/>
          <p:cNvSpPr>
            <a:spLocks noChangeArrowheads="1"/>
          </p:cNvSpPr>
          <p:nvPr/>
        </p:nvSpPr>
        <p:spPr bwMode="auto">
          <a:xfrm>
            <a:off x="2357438" y="1285875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6161" name="31 Conector recto de flecha"/>
          <p:cNvCxnSpPr>
            <a:cxnSpLocks noChangeShapeType="1"/>
          </p:cNvCxnSpPr>
          <p:nvPr/>
        </p:nvCxnSpPr>
        <p:spPr bwMode="auto">
          <a:xfrm rot="10800000" flipV="1">
            <a:off x="2714625" y="1714500"/>
            <a:ext cx="1785938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162" name="34 Imagen"/>
          <p:cNvPicPr>
            <a:picLocks noChangeAspect="1" noChangeArrowheads="1"/>
          </p:cNvPicPr>
          <p:nvPr/>
        </p:nvPicPr>
        <p:blipFill>
          <a:blip r:embed="rId3" cstate="print"/>
          <a:srcRect l="10039" t="7013" r="11220" b="4060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Text Box 6"/>
          <p:cNvSpPr txBox="1">
            <a:spLocks noChangeArrowheads="1"/>
          </p:cNvSpPr>
          <p:nvPr/>
        </p:nvSpPr>
        <p:spPr bwMode="auto">
          <a:xfrm>
            <a:off x="3949708" y="986293"/>
            <a:ext cx="3959225" cy="710067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dirty="0" smtClean="0">
                <a:solidFill>
                  <a:srgbClr val="000000"/>
                </a:solidFill>
              </a:rPr>
              <a:t>Los/as </a:t>
            </a:r>
            <a:r>
              <a:rPr lang="es-ES_tradnl" sz="1000" b="1" dirty="0">
                <a:solidFill>
                  <a:srgbClr val="000000"/>
                </a:solidFill>
              </a:rPr>
              <a:t>docentes que NO son de carrera </a:t>
            </a:r>
            <a:r>
              <a:rPr lang="es-ES_tradnl" sz="1000" b="1" dirty="0" smtClean="0">
                <a:solidFill>
                  <a:srgbClr val="000000"/>
                </a:solidFill>
              </a:rPr>
              <a:t>del/de la investigador/a </a:t>
            </a:r>
            <a:r>
              <a:rPr lang="es-ES_tradnl" sz="1000" b="1" dirty="0">
                <a:solidFill>
                  <a:srgbClr val="000000"/>
                </a:solidFill>
              </a:rPr>
              <a:t>CONICET y </a:t>
            </a:r>
            <a:r>
              <a:rPr lang="es-ES_tradnl" sz="1000" b="1" dirty="0" smtClean="0">
                <a:solidFill>
                  <a:srgbClr val="000000"/>
                </a:solidFill>
              </a:rPr>
              <a:t>los/as </a:t>
            </a:r>
            <a:r>
              <a:rPr lang="es-ES_tradnl" sz="1000" b="1" dirty="0">
                <a:solidFill>
                  <a:srgbClr val="000000"/>
                </a:solidFill>
              </a:rPr>
              <a:t>docentes de carrera CONICET que tienen dedicación exclusiva en la UNQ deben consignar</a:t>
            </a:r>
            <a:r>
              <a:rPr lang="es-ES_tradnl" sz="1000" b="1" u="sng" dirty="0">
                <a:solidFill>
                  <a:srgbClr val="000000"/>
                </a:solidFill>
              </a:rPr>
              <a:t> NO</a:t>
            </a:r>
            <a:r>
              <a:rPr lang="es-ES_tradnl" sz="1000" b="1" dirty="0">
                <a:solidFill>
                  <a:srgbClr val="000000"/>
                </a:solidFill>
              </a:rPr>
              <a:t> en este sector</a:t>
            </a:r>
          </a:p>
        </p:txBody>
      </p:sp>
      <p:sp>
        <p:nvSpPr>
          <p:cNvPr id="6164" name="Text Box 14"/>
          <p:cNvSpPr txBox="1">
            <a:spLocks noChangeArrowheads="1"/>
          </p:cNvSpPr>
          <p:nvPr/>
        </p:nvSpPr>
        <p:spPr bwMode="auto">
          <a:xfrm>
            <a:off x="4572000" y="4143380"/>
            <a:ext cx="4429125" cy="70961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0000"/>
                </a:solidFill>
              </a:rPr>
              <a:t>Consignar si dicta clases de posgrado y la cantidad de horas que demanda el/los curso/s. Tenga en cuenta que el dictado de clases de posgrado sólo puede reemplazar el 50 % del total de 120 hs. Si no consigna horas de posgrado y el sistema da </a:t>
            </a:r>
            <a:r>
              <a:rPr lang="es-ES_tradnl" sz="1000" b="1" smtClean="0">
                <a:solidFill>
                  <a:srgbClr val="000000"/>
                </a:solidFill>
              </a:rPr>
              <a:t>error, </a:t>
            </a:r>
            <a:r>
              <a:rPr lang="es-ES_tradnl" sz="1000" b="1">
                <a:solidFill>
                  <a:srgbClr val="000000"/>
                </a:solidFill>
              </a:rPr>
              <a:t>consigne “1”</a:t>
            </a:r>
          </a:p>
        </p:txBody>
      </p:sp>
      <p:sp>
        <p:nvSpPr>
          <p:cNvPr id="6165" name="Text Box 9"/>
          <p:cNvSpPr txBox="1">
            <a:spLocks noChangeArrowheads="1"/>
          </p:cNvSpPr>
          <p:nvPr/>
        </p:nvSpPr>
        <p:spPr bwMode="auto">
          <a:xfrm>
            <a:off x="4714876" y="3214686"/>
            <a:ext cx="4071938" cy="7874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0000"/>
                </a:solidFill>
              </a:rPr>
              <a:t>Consignar la cantidad de horas anuales de dictado de clases. </a:t>
            </a:r>
            <a:r>
              <a:rPr lang="es-ES_tradnl" sz="1000" b="1" i="1">
                <a:solidFill>
                  <a:srgbClr val="000000"/>
                </a:solidFill>
              </a:rPr>
              <a:t>Por ejemplo: Una asignatura de 5 hs. semanales por 18 semanas que tiene el cuatrimestre por dos cuatrimestres al año=180</a:t>
            </a:r>
          </a:p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i="1">
                <a:solidFill>
                  <a:srgbClr val="000000"/>
                </a:solidFill>
              </a:rPr>
              <a:t>(tienen que ser 120 hs. o más)</a:t>
            </a:r>
            <a:r>
              <a:rPr lang="ar-SA" sz="1000" b="1" i="1">
                <a:solidFill>
                  <a:srgbClr val="000000"/>
                </a:solidFill>
                <a:cs typeface="Arial" charset="0"/>
              </a:rPr>
              <a:t>‏</a:t>
            </a:r>
            <a:endParaRPr lang="es-ES_tradnl" sz="1000" b="1" i="1">
              <a:solidFill>
                <a:srgbClr val="000000"/>
              </a:solidFill>
            </a:endParaRPr>
          </a:p>
        </p:txBody>
      </p:sp>
      <p:sp>
        <p:nvSpPr>
          <p:cNvPr id="6166" name="Text Box 17"/>
          <p:cNvSpPr txBox="1">
            <a:spLocks noChangeArrowheads="1"/>
          </p:cNvSpPr>
          <p:nvPr/>
        </p:nvSpPr>
        <p:spPr bwMode="auto">
          <a:xfrm>
            <a:off x="0" y="6072206"/>
            <a:ext cx="9144000" cy="1058881"/>
          </a:xfrm>
          <a:prstGeom prst="rect">
            <a:avLst/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400" b="1" dirty="0" smtClean="0">
                <a:solidFill>
                  <a:srgbClr val="000000"/>
                </a:solidFill>
              </a:rPr>
              <a:t>Los/as </a:t>
            </a:r>
            <a:r>
              <a:rPr lang="es-ES_tradnl" sz="1400" b="1" u="sng" dirty="0">
                <a:solidFill>
                  <a:srgbClr val="000000"/>
                </a:solidFill>
              </a:rPr>
              <a:t>D</a:t>
            </a:r>
            <a:r>
              <a:rPr lang="es-ES_tradnl" sz="1400" b="1" u="sng" dirty="0" smtClean="0">
                <a:solidFill>
                  <a:srgbClr val="000000"/>
                </a:solidFill>
              </a:rPr>
              <a:t>ocentes</a:t>
            </a:r>
            <a:r>
              <a:rPr lang="es-ES_tradnl" sz="1400" b="1" dirty="0" smtClean="0">
                <a:solidFill>
                  <a:srgbClr val="000000"/>
                </a:solidFill>
              </a:rPr>
              <a:t> Investigadores/as del </a:t>
            </a:r>
            <a:r>
              <a:rPr lang="es-ES_tradnl" sz="1400" b="1" dirty="0">
                <a:solidFill>
                  <a:srgbClr val="000000"/>
                </a:solidFill>
              </a:rPr>
              <a:t>CONICET con Dedicación </a:t>
            </a:r>
            <a:r>
              <a:rPr lang="es-ES_tradnl" sz="1400" b="1" dirty="0" err="1">
                <a:solidFill>
                  <a:srgbClr val="000000"/>
                </a:solidFill>
              </a:rPr>
              <a:t>Semiexclusiva</a:t>
            </a:r>
            <a:r>
              <a:rPr lang="es-ES_tradnl" sz="1400" b="1" dirty="0">
                <a:solidFill>
                  <a:srgbClr val="000000"/>
                </a:solidFill>
              </a:rPr>
              <a:t> o Simple en la UNQ y </a:t>
            </a:r>
            <a:r>
              <a:rPr lang="es-ES_tradnl" sz="1400" b="1" dirty="0" smtClean="0">
                <a:solidFill>
                  <a:srgbClr val="000000"/>
                </a:solidFill>
              </a:rPr>
              <a:t>los/as </a:t>
            </a:r>
            <a:r>
              <a:rPr lang="es-ES_tradnl" sz="1400" b="1" u="sng" dirty="0" smtClean="0">
                <a:solidFill>
                  <a:srgbClr val="000000"/>
                </a:solidFill>
              </a:rPr>
              <a:t>Becarios/as</a:t>
            </a:r>
            <a:r>
              <a:rPr lang="es-ES_tradnl" sz="1400" b="1" dirty="0" smtClean="0">
                <a:solidFill>
                  <a:srgbClr val="000000"/>
                </a:solidFill>
              </a:rPr>
              <a:t> </a:t>
            </a:r>
            <a:r>
              <a:rPr lang="es-ES_tradnl" sz="1400" b="1" dirty="0">
                <a:solidFill>
                  <a:srgbClr val="000000"/>
                </a:solidFill>
              </a:rPr>
              <a:t>con Dedicación Simple en la UNQ deben completar las siguientes pantallas</a:t>
            </a:r>
            <a:r>
              <a:rPr lang="es-ES_tradnl" sz="1400" b="1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1400" b="1" dirty="0">
              <a:solidFill>
                <a:srgbClr val="000000"/>
              </a:solidFill>
            </a:endParaRPr>
          </a:p>
        </p:txBody>
      </p:sp>
      <p:sp>
        <p:nvSpPr>
          <p:cNvPr id="6167" name="Text Box 14"/>
          <p:cNvSpPr txBox="1">
            <a:spLocks noChangeArrowheads="1"/>
          </p:cNvSpPr>
          <p:nvPr/>
        </p:nvSpPr>
        <p:spPr bwMode="auto">
          <a:xfrm>
            <a:off x="4071938" y="2214563"/>
            <a:ext cx="2786078" cy="725456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dirty="0" smtClean="0">
                <a:solidFill>
                  <a:srgbClr val="000000"/>
                </a:solidFill>
              </a:rPr>
              <a:t>Los/as</a:t>
            </a:r>
            <a:r>
              <a:rPr lang="es-ES_tradnl" sz="1100" b="1" dirty="0" smtClean="0">
                <a:solidFill>
                  <a:srgbClr val="000000"/>
                </a:solidFill>
              </a:rPr>
              <a:t> BECARIOS/AS </a:t>
            </a:r>
            <a:r>
              <a:rPr lang="es-ES_tradnl" sz="1000" b="1" dirty="0">
                <a:solidFill>
                  <a:srgbClr val="000000"/>
                </a:solidFill>
              </a:rPr>
              <a:t>deben seleccionar </a:t>
            </a:r>
            <a:r>
              <a:rPr lang="es-ES_tradnl" sz="1000" b="1" u="sng" dirty="0">
                <a:solidFill>
                  <a:srgbClr val="000000"/>
                </a:solidFill>
              </a:rPr>
              <a:t>NO </a:t>
            </a:r>
            <a:r>
              <a:rPr lang="es-ES_tradnl" sz="1000" b="1" dirty="0">
                <a:solidFill>
                  <a:srgbClr val="000000"/>
                </a:solidFill>
              </a:rPr>
              <a:t>para que se habilite el campo correspondiente a </a:t>
            </a:r>
            <a:r>
              <a:rPr lang="es-ES_tradnl" sz="1000" b="1" dirty="0" smtClean="0">
                <a:solidFill>
                  <a:srgbClr val="000000"/>
                </a:solidFill>
              </a:rPr>
              <a:t>Becario/a (Ver la pantalla de Becarios/as)</a:t>
            </a:r>
            <a:endParaRPr lang="es-ES_tradnl" sz="1000" b="1" dirty="0">
              <a:solidFill>
                <a:srgbClr val="000000"/>
              </a:solidFill>
            </a:endParaRPr>
          </a:p>
        </p:txBody>
      </p:sp>
      <p:sp>
        <p:nvSpPr>
          <p:cNvPr id="6169" name="Rectangle 21"/>
          <p:cNvSpPr>
            <a:spLocks noChangeArrowheads="1"/>
          </p:cNvSpPr>
          <p:nvPr/>
        </p:nvSpPr>
        <p:spPr bwMode="auto">
          <a:xfrm>
            <a:off x="2071688" y="1000125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70" name="Rectangle 21"/>
          <p:cNvSpPr>
            <a:spLocks noChangeArrowheads="1"/>
          </p:cNvSpPr>
          <p:nvPr/>
        </p:nvSpPr>
        <p:spPr bwMode="auto">
          <a:xfrm>
            <a:off x="8172450" y="0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71" name="Rectangle 21"/>
          <p:cNvSpPr>
            <a:spLocks noChangeArrowheads="1"/>
          </p:cNvSpPr>
          <p:nvPr/>
        </p:nvSpPr>
        <p:spPr bwMode="auto">
          <a:xfrm>
            <a:off x="2071688" y="1214438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6172" name="46 Conector recto de flecha"/>
          <p:cNvCxnSpPr>
            <a:cxnSpLocks noChangeShapeType="1"/>
            <a:stCxn id="6163" idx="1"/>
          </p:cNvCxnSpPr>
          <p:nvPr/>
        </p:nvCxnSpPr>
        <p:spPr bwMode="auto">
          <a:xfrm flipH="1">
            <a:off x="2357438" y="1341327"/>
            <a:ext cx="1592270" cy="133202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73" name="48 Conector recto de flecha"/>
          <p:cNvCxnSpPr>
            <a:cxnSpLocks noChangeShapeType="1"/>
          </p:cNvCxnSpPr>
          <p:nvPr/>
        </p:nvCxnSpPr>
        <p:spPr bwMode="auto">
          <a:xfrm rot="10800000">
            <a:off x="2571750" y="2714625"/>
            <a:ext cx="150018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75" name="54 Conector recto de flecha"/>
          <p:cNvCxnSpPr>
            <a:cxnSpLocks noChangeShapeType="1"/>
          </p:cNvCxnSpPr>
          <p:nvPr/>
        </p:nvCxnSpPr>
        <p:spPr bwMode="auto">
          <a:xfrm rot="10800000" flipV="1">
            <a:off x="3643306" y="3571876"/>
            <a:ext cx="1071570" cy="2143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76" name="56 Conector recto de flecha"/>
          <p:cNvCxnSpPr>
            <a:cxnSpLocks noChangeShapeType="1"/>
          </p:cNvCxnSpPr>
          <p:nvPr/>
        </p:nvCxnSpPr>
        <p:spPr bwMode="auto">
          <a:xfrm rot="10800000">
            <a:off x="4000500" y="4214814"/>
            <a:ext cx="571500" cy="7144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77" name="Text Box 14"/>
          <p:cNvSpPr txBox="1">
            <a:spLocks noChangeArrowheads="1"/>
          </p:cNvSpPr>
          <p:nvPr/>
        </p:nvSpPr>
        <p:spPr bwMode="auto">
          <a:xfrm>
            <a:off x="3786182" y="5357826"/>
            <a:ext cx="4286279" cy="64851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dirty="0">
                <a:solidFill>
                  <a:srgbClr val="000000"/>
                </a:solidFill>
              </a:rPr>
              <a:t>Ingresar manualmente el </a:t>
            </a:r>
            <a:r>
              <a:rPr lang="es-ES_tradnl" sz="1000" b="1" u="sng" dirty="0" smtClean="0">
                <a:solidFill>
                  <a:srgbClr val="000000"/>
                </a:solidFill>
              </a:rPr>
              <a:t>Nombre </a:t>
            </a:r>
            <a:r>
              <a:rPr lang="es-ES_tradnl" sz="1000" b="1" u="sng" dirty="0">
                <a:solidFill>
                  <a:srgbClr val="000000"/>
                </a:solidFill>
              </a:rPr>
              <a:t>de la asignatura </a:t>
            </a:r>
            <a:r>
              <a:rPr lang="es-ES_tradnl" sz="1000" b="1" dirty="0">
                <a:solidFill>
                  <a:srgbClr val="000000"/>
                </a:solidFill>
              </a:rPr>
              <a:t>que </a:t>
            </a:r>
            <a:r>
              <a:rPr lang="es-ES_tradnl" sz="1000" b="1" dirty="0" smtClean="0">
                <a:solidFill>
                  <a:srgbClr val="000000"/>
                </a:solidFill>
              </a:rPr>
              <a:t>dictó en 2020 </a:t>
            </a:r>
            <a:r>
              <a:rPr lang="es-ES_tradnl" sz="1000" b="1" dirty="0">
                <a:solidFill>
                  <a:srgbClr val="000000"/>
                </a:solidFill>
              </a:rPr>
              <a:t>y </a:t>
            </a:r>
            <a:r>
              <a:rPr lang="es-ES_tradnl" sz="1000" b="1" dirty="0" smtClean="0">
                <a:solidFill>
                  <a:srgbClr val="000000"/>
                </a:solidFill>
              </a:rPr>
              <a:t>en  </a:t>
            </a:r>
            <a:r>
              <a:rPr lang="es-ES_tradnl" sz="1000" b="1" u="sng" dirty="0" smtClean="0">
                <a:solidFill>
                  <a:srgbClr val="000000"/>
                </a:solidFill>
              </a:rPr>
              <a:t>Observaciones,</a:t>
            </a:r>
            <a:r>
              <a:rPr lang="es-ES_tradnl" sz="1000" b="1" dirty="0" smtClean="0">
                <a:solidFill>
                  <a:srgbClr val="000000"/>
                </a:solidFill>
              </a:rPr>
              <a:t> consigne 1º y/o 2º cuatrimestre, grado / posgrado .  Utilizar </a:t>
            </a:r>
            <a:r>
              <a:rPr lang="es-ES_tradnl" sz="1600" b="1" dirty="0">
                <a:solidFill>
                  <a:srgbClr val="000000"/>
                </a:solidFill>
              </a:rPr>
              <a:t>+ </a:t>
            </a:r>
            <a:r>
              <a:rPr lang="es-ES_tradnl" sz="1000" b="1" dirty="0">
                <a:solidFill>
                  <a:srgbClr val="000000"/>
                </a:solidFill>
              </a:rPr>
              <a:t>para agregar asignaturas.</a:t>
            </a:r>
            <a:endParaRPr lang="es-ES_tradnl" sz="1600" b="1" dirty="0">
              <a:solidFill>
                <a:srgbClr val="000000"/>
              </a:solidFill>
            </a:endParaRPr>
          </a:p>
        </p:txBody>
      </p:sp>
      <p:cxnSp>
        <p:nvCxnSpPr>
          <p:cNvPr id="6178" name="59 Conector recto de flecha"/>
          <p:cNvCxnSpPr>
            <a:cxnSpLocks noChangeShapeType="1"/>
          </p:cNvCxnSpPr>
          <p:nvPr/>
        </p:nvCxnSpPr>
        <p:spPr bwMode="auto">
          <a:xfrm rot="10800000">
            <a:off x="928662" y="5214950"/>
            <a:ext cx="2857520" cy="285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79" name="61 Conector recto de flecha"/>
          <p:cNvCxnSpPr>
            <a:cxnSpLocks noChangeShapeType="1"/>
          </p:cNvCxnSpPr>
          <p:nvPr/>
        </p:nvCxnSpPr>
        <p:spPr bwMode="auto">
          <a:xfrm rot="16200000" flipV="1">
            <a:off x="4071934" y="5286388"/>
            <a:ext cx="571504" cy="14287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1 Flecha derecha"/>
          <p:cNvSpPr/>
          <p:nvPr/>
        </p:nvSpPr>
        <p:spPr bwMode="auto">
          <a:xfrm>
            <a:off x="8172450" y="6601646"/>
            <a:ext cx="828675" cy="28373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80400" y="333375"/>
            <a:ext cx="86360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859338" y="2492375"/>
            <a:ext cx="2881312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9225" y="2519363"/>
            <a:ext cx="36004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H="1">
            <a:off x="3071813" y="2565400"/>
            <a:ext cx="92392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H="1">
            <a:off x="2928938" y="2857500"/>
            <a:ext cx="1071562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H="1">
            <a:off x="2987675" y="3068638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140200" y="3933825"/>
            <a:ext cx="3527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Deberá adjuntar la Resolución de Art. 40º </a:t>
            </a: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 flipV="1">
            <a:off x="5580063" y="3644900"/>
            <a:ext cx="714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1187450" y="6524625"/>
            <a:ext cx="5329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200">
              <a:solidFill>
                <a:schemeClr val="tx1"/>
              </a:solidFill>
            </a:endParaRPr>
          </a:p>
        </p:txBody>
      </p:sp>
      <p:cxnSp>
        <p:nvCxnSpPr>
          <p:cNvPr id="7180" name="20 Conector recto de flecha"/>
          <p:cNvCxnSpPr>
            <a:cxnSpLocks noChangeShapeType="1"/>
          </p:cNvCxnSpPr>
          <p:nvPr/>
        </p:nvCxnSpPr>
        <p:spPr bwMode="auto">
          <a:xfrm rot="10800000">
            <a:off x="6588125" y="4652963"/>
            <a:ext cx="576263" cy="4238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1" name="22 Conector recto de flecha"/>
          <p:cNvCxnSpPr>
            <a:cxnSpLocks noChangeShapeType="1"/>
          </p:cNvCxnSpPr>
          <p:nvPr/>
        </p:nvCxnSpPr>
        <p:spPr bwMode="auto">
          <a:xfrm rot="10800000" flipV="1">
            <a:off x="6588125" y="5076825"/>
            <a:ext cx="576263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182" name="19 Imagen"/>
          <p:cNvPicPr>
            <a:picLocks noChangeAspect="1" noChangeArrowheads="1"/>
          </p:cNvPicPr>
          <p:nvPr/>
        </p:nvPicPr>
        <p:blipFill>
          <a:blip r:embed="rId3" cstate="print"/>
          <a:srcRect l="12697" t="5907" r="14172" b="40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142875" y="142875"/>
            <a:ext cx="8786813" cy="8620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chemeClr val="tx1"/>
                </a:solidFill>
              </a:rPr>
              <a:t>Inscripción </a:t>
            </a:r>
            <a:r>
              <a:rPr lang="es-ES" sz="2000" b="1" dirty="0" smtClean="0">
                <a:solidFill>
                  <a:schemeClr val="tx1"/>
                </a:solidFill>
              </a:rPr>
              <a:t>Docentes Investigadores/as </a:t>
            </a:r>
            <a:r>
              <a:rPr lang="es-ES" sz="2000" b="1" dirty="0">
                <a:solidFill>
                  <a:schemeClr val="tx1"/>
                </a:solidFill>
              </a:rPr>
              <a:t>del CONICET 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chemeClr val="tx1"/>
                </a:solidFill>
              </a:rPr>
              <a:t>con lugar de trabajo UNQ y dedicación Simple o </a:t>
            </a:r>
            <a:r>
              <a:rPr lang="es-ES" sz="2000" b="1" dirty="0" err="1">
                <a:solidFill>
                  <a:schemeClr val="tx1"/>
                </a:solidFill>
              </a:rPr>
              <a:t>Semiexclusiva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7184" name="Text Box 8"/>
          <p:cNvSpPr txBox="1">
            <a:spLocks noChangeArrowheads="1"/>
          </p:cNvSpPr>
          <p:nvPr/>
        </p:nvSpPr>
        <p:spPr bwMode="auto">
          <a:xfrm>
            <a:off x="3786188" y="1500188"/>
            <a:ext cx="3673475" cy="7842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 smtClean="0">
                <a:solidFill>
                  <a:schemeClr val="tx1"/>
                </a:solidFill>
              </a:rPr>
              <a:t>Los/as </a:t>
            </a:r>
            <a:r>
              <a:rPr lang="es-ES" sz="1000" dirty="0">
                <a:solidFill>
                  <a:schemeClr val="tx1"/>
                </a:solidFill>
              </a:rPr>
              <a:t>Docentes de carrera del </a:t>
            </a:r>
            <a:r>
              <a:rPr lang="es-ES" sz="1000" dirty="0" smtClean="0">
                <a:solidFill>
                  <a:schemeClr val="tx1"/>
                </a:solidFill>
              </a:rPr>
              <a:t>investigador/a </a:t>
            </a:r>
            <a:r>
              <a:rPr lang="es-ES" sz="1000" dirty="0">
                <a:solidFill>
                  <a:schemeClr val="tx1"/>
                </a:solidFill>
              </a:rPr>
              <a:t>CONICET con lugar de trabajo UNQ, dedicación Simple o </a:t>
            </a:r>
            <a:r>
              <a:rPr lang="es-ES" sz="1000" dirty="0" err="1">
                <a:solidFill>
                  <a:schemeClr val="tx1"/>
                </a:solidFill>
              </a:rPr>
              <a:t>Semiexclusiva</a:t>
            </a:r>
            <a:r>
              <a:rPr lang="es-ES" sz="1000" dirty="0">
                <a:solidFill>
                  <a:schemeClr val="tx1"/>
                </a:solidFill>
              </a:rPr>
              <a:t> deben consignar </a:t>
            </a:r>
            <a:r>
              <a:rPr lang="es-ES" sz="1000" b="1" dirty="0">
                <a:solidFill>
                  <a:schemeClr val="tx1"/>
                </a:solidFill>
              </a:rPr>
              <a:t>SI.</a:t>
            </a:r>
          </a:p>
          <a:p>
            <a:pPr>
              <a:spcBef>
                <a:spcPct val="50000"/>
              </a:spcBef>
            </a:pPr>
            <a:r>
              <a:rPr lang="es-ES" sz="1000" dirty="0">
                <a:solidFill>
                  <a:schemeClr val="tx1"/>
                </a:solidFill>
              </a:rPr>
              <a:t>Cobrará como exclusiva </a:t>
            </a:r>
            <a:r>
              <a:rPr lang="es-ES" sz="1000" b="1" dirty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7185" name="Text Box 15"/>
          <p:cNvSpPr txBox="1">
            <a:spLocks noChangeArrowheads="1"/>
          </p:cNvSpPr>
          <p:nvPr/>
        </p:nvSpPr>
        <p:spPr bwMode="auto">
          <a:xfrm>
            <a:off x="5643563" y="2357438"/>
            <a:ext cx="2592387" cy="55403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chemeClr val="tx1"/>
                </a:solidFill>
              </a:rPr>
              <a:t>Deberá adjuntar la Resolución de Art. 40º (</a:t>
            </a:r>
            <a:r>
              <a:rPr lang="es-ES" sz="1000" b="1">
                <a:solidFill>
                  <a:schemeClr val="tx1"/>
                </a:solidFill>
              </a:rPr>
              <a:t>disponible en la página web de la Secretaría de Investigación</a:t>
            </a:r>
            <a:r>
              <a:rPr lang="es-ES" sz="10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186" name="16 Rectángulo"/>
          <p:cNvSpPr>
            <a:spLocks noChangeArrowheads="1"/>
          </p:cNvSpPr>
          <p:nvPr/>
        </p:nvSpPr>
        <p:spPr bwMode="auto">
          <a:xfrm>
            <a:off x="7316788" y="4876799"/>
            <a:ext cx="1511300" cy="909639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Agregar la carga horaria y asignaturas que </a:t>
            </a:r>
            <a:r>
              <a:rPr lang="es-ES" sz="1000" dirty="0" smtClean="0">
                <a:solidFill>
                  <a:schemeClr val="tx1"/>
                </a:solidFill>
              </a:rPr>
              <a:t>correspondan a 2020 </a:t>
            </a:r>
            <a:r>
              <a:rPr lang="es-ES" sz="1000" i="1" dirty="0">
                <a:solidFill>
                  <a:schemeClr val="tx1"/>
                </a:solidFill>
              </a:rPr>
              <a:t>(ver solapa anterior)</a:t>
            </a:r>
            <a:endParaRPr lang="es-ES_tradnl" sz="1000" i="1" dirty="0">
              <a:solidFill>
                <a:schemeClr val="tx1"/>
              </a:solidFill>
            </a:endParaRPr>
          </a:p>
        </p:txBody>
      </p:sp>
      <p:sp>
        <p:nvSpPr>
          <p:cNvPr id="7187" name="Rectangle 4"/>
          <p:cNvSpPr>
            <a:spLocks noChangeArrowheads="1"/>
          </p:cNvSpPr>
          <p:nvPr/>
        </p:nvSpPr>
        <p:spPr bwMode="auto">
          <a:xfrm>
            <a:off x="2286000" y="1000125"/>
            <a:ext cx="863600" cy="458788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7188" name="26 Conector recto de flecha"/>
          <p:cNvCxnSpPr>
            <a:cxnSpLocks noChangeShapeType="1"/>
          </p:cNvCxnSpPr>
          <p:nvPr/>
        </p:nvCxnSpPr>
        <p:spPr bwMode="auto">
          <a:xfrm rot="10800000" flipV="1">
            <a:off x="2571750" y="2286000"/>
            <a:ext cx="1214438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9" name="Text Box 8"/>
          <p:cNvSpPr txBox="1">
            <a:spLocks noChangeArrowheads="1"/>
          </p:cNvSpPr>
          <p:nvPr/>
        </p:nvSpPr>
        <p:spPr bwMode="auto">
          <a:xfrm>
            <a:off x="5470525" y="3500438"/>
            <a:ext cx="3673475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>
                <a:solidFill>
                  <a:schemeClr val="tx1"/>
                </a:solidFill>
              </a:rPr>
              <a:t>IMPORTANTE: </a:t>
            </a:r>
            <a:r>
              <a:rPr lang="es-ES" sz="1000" dirty="0" smtClean="0">
                <a:solidFill>
                  <a:schemeClr val="tx1"/>
                </a:solidFill>
              </a:rPr>
              <a:t>Los/as </a:t>
            </a:r>
            <a:r>
              <a:rPr lang="es-ES" sz="1000" dirty="0">
                <a:solidFill>
                  <a:schemeClr val="tx1"/>
                </a:solidFill>
              </a:rPr>
              <a:t>docentes </a:t>
            </a:r>
            <a:r>
              <a:rPr lang="es-ES" sz="1000" dirty="0" smtClean="0">
                <a:solidFill>
                  <a:schemeClr val="tx1"/>
                </a:solidFill>
              </a:rPr>
              <a:t>investigadores/as del CONICET que </a:t>
            </a:r>
            <a:r>
              <a:rPr lang="es-ES" sz="1000" b="1" dirty="0">
                <a:solidFill>
                  <a:schemeClr val="tx1"/>
                </a:solidFill>
              </a:rPr>
              <a:t>no tienen lugar de trabajo UNQ </a:t>
            </a:r>
            <a:r>
              <a:rPr lang="es-ES" sz="1000" dirty="0">
                <a:solidFill>
                  <a:schemeClr val="tx1"/>
                </a:solidFill>
              </a:rPr>
              <a:t>deben </a:t>
            </a:r>
            <a:r>
              <a:rPr lang="es-ES" sz="1000" dirty="0" smtClean="0">
                <a:solidFill>
                  <a:schemeClr val="tx1"/>
                </a:solidFill>
              </a:rPr>
              <a:t>consignar </a:t>
            </a:r>
            <a:r>
              <a:rPr lang="es-ES" sz="1000" b="1" dirty="0" smtClean="0">
                <a:solidFill>
                  <a:schemeClr val="tx1"/>
                </a:solidFill>
              </a:rPr>
              <a:t>SI</a:t>
            </a:r>
            <a:r>
              <a:rPr lang="es-ES" sz="1000" dirty="0" smtClean="0">
                <a:solidFill>
                  <a:schemeClr val="tx1"/>
                </a:solidFill>
              </a:rPr>
              <a:t> en “Desempeña cargos en organismos de </a:t>
            </a:r>
            <a:r>
              <a:rPr lang="es-ES" sz="1000" dirty="0" err="1" smtClean="0">
                <a:solidFill>
                  <a:schemeClr val="tx1"/>
                </a:solidFill>
              </a:rPr>
              <a:t>CyT</a:t>
            </a:r>
            <a:r>
              <a:rPr lang="es-ES" sz="1000" dirty="0" smtClean="0">
                <a:solidFill>
                  <a:schemeClr val="tx1"/>
                </a:solidFill>
              </a:rPr>
              <a:t>” y </a:t>
            </a:r>
            <a:r>
              <a:rPr lang="es-ES" sz="1000" b="1" dirty="0" smtClean="0">
                <a:solidFill>
                  <a:schemeClr val="tx1"/>
                </a:solidFill>
              </a:rPr>
              <a:t>NO </a:t>
            </a:r>
            <a:r>
              <a:rPr lang="es-ES" sz="1000" dirty="0">
                <a:solidFill>
                  <a:schemeClr val="tx1"/>
                </a:solidFill>
              </a:rPr>
              <a:t>en “Cobrará como exclusivo?”</a:t>
            </a:r>
            <a:endParaRPr lang="es-ES" sz="1000" b="1" dirty="0">
              <a:solidFill>
                <a:schemeClr val="tx1"/>
              </a:solidFill>
            </a:endParaRPr>
          </a:p>
        </p:txBody>
      </p:sp>
      <p:cxnSp>
        <p:nvCxnSpPr>
          <p:cNvPr id="7190" name="34 Conector recto de flecha"/>
          <p:cNvCxnSpPr>
            <a:cxnSpLocks noChangeShapeType="1"/>
          </p:cNvCxnSpPr>
          <p:nvPr/>
        </p:nvCxnSpPr>
        <p:spPr bwMode="auto">
          <a:xfrm rot="5400000">
            <a:off x="6215856" y="2999582"/>
            <a:ext cx="1428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1" name="38 Conector recto de flecha"/>
          <p:cNvCxnSpPr>
            <a:cxnSpLocks noChangeShapeType="1"/>
            <a:stCxn id="7189" idx="1"/>
          </p:cNvCxnSpPr>
          <p:nvPr/>
        </p:nvCxnSpPr>
        <p:spPr bwMode="auto">
          <a:xfrm flipH="1" flipV="1">
            <a:off x="2714625" y="3357563"/>
            <a:ext cx="2755900" cy="4968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2" name="46 Conector recto de flecha"/>
          <p:cNvCxnSpPr>
            <a:cxnSpLocks noChangeShapeType="1"/>
          </p:cNvCxnSpPr>
          <p:nvPr/>
        </p:nvCxnSpPr>
        <p:spPr bwMode="auto">
          <a:xfrm rot="10800000">
            <a:off x="4000500" y="3857625"/>
            <a:ext cx="3286125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3" name="48 Conector recto de flecha"/>
          <p:cNvCxnSpPr>
            <a:cxnSpLocks noChangeShapeType="1"/>
            <a:stCxn id="7186" idx="1"/>
          </p:cNvCxnSpPr>
          <p:nvPr/>
        </p:nvCxnSpPr>
        <p:spPr bwMode="auto">
          <a:xfrm flipH="1" flipV="1">
            <a:off x="4429126" y="4286253"/>
            <a:ext cx="2887662" cy="104536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4" name="50 Conector recto de flecha"/>
          <p:cNvCxnSpPr>
            <a:cxnSpLocks noChangeShapeType="1"/>
          </p:cNvCxnSpPr>
          <p:nvPr/>
        </p:nvCxnSpPr>
        <p:spPr bwMode="auto">
          <a:xfrm rot="10800000" flipV="1">
            <a:off x="5572125" y="5369719"/>
            <a:ext cx="1714500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195" name="Line 8"/>
          <p:cNvSpPr>
            <a:spLocks noChangeShapeType="1"/>
          </p:cNvSpPr>
          <p:nvPr/>
        </p:nvSpPr>
        <p:spPr bwMode="auto">
          <a:xfrm flipH="1">
            <a:off x="3059113" y="2636838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 flipH="1">
            <a:off x="2987675" y="2852738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197" name="Line 11"/>
          <p:cNvSpPr>
            <a:spLocks noChangeShapeType="1"/>
          </p:cNvSpPr>
          <p:nvPr/>
        </p:nvSpPr>
        <p:spPr bwMode="auto">
          <a:xfrm flipV="1">
            <a:off x="5724525" y="335756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cxnSp>
        <p:nvCxnSpPr>
          <p:cNvPr id="8198" name="13 Conector recto de flecha"/>
          <p:cNvCxnSpPr>
            <a:cxnSpLocks noChangeShapeType="1"/>
          </p:cNvCxnSpPr>
          <p:nvPr/>
        </p:nvCxnSpPr>
        <p:spPr bwMode="auto">
          <a:xfrm rot="10800000">
            <a:off x="6588125" y="3933825"/>
            <a:ext cx="504825" cy="4270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99" name="15 Conector recto de flecha"/>
          <p:cNvCxnSpPr>
            <a:cxnSpLocks noChangeShapeType="1"/>
          </p:cNvCxnSpPr>
          <p:nvPr/>
        </p:nvCxnSpPr>
        <p:spPr bwMode="auto">
          <a:xfrm rot="10800000" flipV="1">
            <a:off x="6588125" y="4360863"/>
            <a:ext cx="504825" cy="147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8200" name="15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9154" t="5907" r="10629" b="369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142844" y="0"/>
            <a:ext cx="9001156" cy="83099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Inscripción </a:t>
            </a:r>
            <a:r>
              <a:rPr lang="es-ES" sz="2400" b="1" smtClean="0">
                <a:solidFill>
                  <a:schemeClr val="tx1"/>
                </a:solidFill>
              </a:rPr>
              <a:t>Becario/a de Posgrado (CONICET/FONCyT, etc.) </a:t>
            </a:r>
            <a:r>
              <a:rPr lang="es-ES" sz="2400" b="1">
                <a:solidFill>
                  <a:schemeClr val="tx1"/>
                </a:solidFill>
              </a:rPr>
              <a:t>con </a:t>
            </a:r>
            <a:r>
              <a:rPr lang="es-ES" sz="2400" b="1" smtClean="0">
                <a:solidFill>
                  <a:schemeClr val="tx1"/>
                </a:solidFill>
              </a:rPr>
              <a:t>Dedicación </a:t>
            </a:r>
            <a:r>
              <a:rPr lang="es-ES" sz="2400" b="1">
                <a:solidFill>
                  <a:schemeClr val="tx1"/>
                </a:solidFill>
              </a:rPr>
              <a:t>Simple en UNQ</a:t>
            </a:r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4143375" y="2143125"/>
            <a:ext cx="3857649" cy="938719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Los/as </a:t>
            </a:r>
            <a:r>
              <a:rPr lang="es-ES" sz="1000">
                <a:solidFill>
                  <a:schemeClr val="tx1"/>
                </a:solidFill>
              </a:rPr>
              <a:t>Docentes </a:t>
            </a:r>
            <a:r>
              <a:rPr lang="es-ES" sz="1000" smtClean="0">
                <a:solidFill>
                  <a:schemeClr val="tx1"/>
                </a:solidFill>
              </a:rPr>
              <a:t>becarios/as con </a:t>
            </a:r>
            <a:r>
              <a:rPr lang="es-ES" sz="1000">
                <a:solidFill>
                  <a:schemeClr val="tx1"/>
                </a:solidFill>
              </a:rPr>
              <a:t>dedicación Simple </a:t>
            </a:r>
            <a:r>
              <a:rPr lang="es-ES" sz="1000" smtClean="0">
                <a:solidFill>
                  <a:schemeClr val="tx1"/>
                </a:solidFill>
              </a:rPr>
              <a:t>deben: </a:t>
            </a:r>
          </a:p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consignar </a:t>
            </a:r>
            <a:r>
              <a:rPr lang="es-ES" sz="1000" b="1" smtClean="0">
                <a:solidFill>
                  <a:schemeClr val="tx1"/>
                </a:solidFill>
              </a:rPr>
              <a:t>NO </a:t>
            </a:r>
            <a:r>
              <a:rPr lang="es-ES" sz="1000" smtClean="0">
                <a:solidFill>
                  <a:schemeClr val="tx1"/>
                </a:solidFill>
              </a:rPr>
              <a:t>en</a:t>
            </a:r>
            <a:r>
              <a:rPr lang="es-ES" sz="1000" b="1" smtClean="0">
                <a:solidFill>
                  <a:schemeClr val="tx1"/>
                </a:solidFill>
              </a:rPr>
              <a:t> “Desempeña cargos en org… de CyT”</a:t>
            </a:r>
            <a:endParaRPr lang="es-ES" sz="10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Consignar </a:t>
            </a:r>
            <a:r>
              <a:rPr lang="es-ES" sz="1000" b="1" smtClean="0">
                <a:solidFill>
                  <a:schemeClr val="tx1"/>
                </a:solidFill>
              </a:rPr>
              <a:t>SI</a:t>
            </a:r>
            <a:r>
              <a:rPr lang="es-ES" sz="1000" smtClean="0">
                <a:solidFill>
                  <a:schemeClr val="tx1"/>
                </a:solidFill>
              </a:rPr>
              <a:t> en </a:t>
            </a:r>
            <a:r>
              <a:rPr lang="es-ES" sz="1000" b="1" smtClean="0">
                <a:solidFill>
                  <a:schemeClr val="tx1"/>
                </a:solidFill>
              </a:rPr>
              <a:t>“Becario CONICET u otro org…de invest.”</a:t>
            </a:r>
            <a:endParaRPr lang="es-ES" sz="10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Completar el Organismo </a:t>
            </a:r>
            <a:r>
              <a:rPr lang="es-ES" sz="1000">
                <a:solidFill>
                  <a:schemeClr val="tx1"/>
                </a:solidFill>
              </a:rPr>
              <a:t>que otorgó la beca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551488" y="3652838"/>
            <a:ext cx="2878137" cy="40011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chemeClr val="tx1"/>
                </a:solidFill>
              </a:rPr>
              <a:t>Adjuntar la Resolución que designa </a:t>
            </a:r>
            <a:r>
              <a:rPr lang="es-ES" sz="1000" smtClean="0">
                <a:solidFill>
                  <a:schemeClr val="tx1"/>
                </a:solidFill>
              </a:rPr>
              <a:t>al/la becario/a</a:t>
            </a:r>
            <a:endParaRPr lang="es-ES" sz="1000">
              <a:solidFill>
                <a:schemeClr val="tx1"/>
              </a:solidFill>
            </a:endParaRPr>
          </a:p>
        </p:txBody>
      </p:sp>
      <p:sp>
        <p:nvSpPr>
          <p:cNvPr id="8204" name="11 Rectángulo"/>
          <p:cNvSpPr>
            <a:spLocks noChangeArrowheads="1"/>
          </p:cNvSpPr>
          <p:nvPr/>
        </p:nvSpPr>
        <p:spPr bwMode="auto">
          <a:xfrm>
            <a:off x="5429256" y="5000636"/>
            <a:ext cx="1643074" cy="928694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Agregar la carga </a:t>
            </a:r>
            <a:r>
              <a:rPr lang="es-ES" sz="1000" dirty="0" smtClean="0">
                <a:solidFill>
                  <a:schemeClr val="tx1"/>
                </a:solidFill>
              </a:rPr>
              <a:t>horaria, asignaturas y </a:t>
            </a:r>
            <a:r>
              <a:rPr lang="es-ES" sz="1000" dirty="0" smtClean="0">
                <a:solidFill>
                  <a:schemeClr val="tx1"/>
                </a:solidFill>
              </a:rPr>
              <a:t>observaciones </a:t>
            </a:r>
            <a:r>
              <a:rPr lang="es-ES" sz="1000" dirty="0">
                <a:solidFill>
                  <a:schemeClr val="tx1"/>
                </a:solidFill>
              </a:rPr>
              <a:t>que </a:t>
            </a:r>
            <a:r>
              <a:rPr lang="es-ES" sz="1000" dirty="0" smtClean="0">
                <a:solidFill>
                  <a:schemeClr val="tx1"/>
                </a:solidFill>
              </a:rPr>
              <a:t>correspondan a 2020 </a:t>
            </a:r>
            <a:r>
              <a:rPr lang="es-ES" sz="1000" i="1" dirty="0">
                <a:solidFill>
                  <a:schemeClr val="tx1"/>
                </a:solidFill>
              </a:rPr>
              <a:t>(ver solapas anteriores)</a:t>
            </a:r>
            <a:endParaRPr lang="es-ES_tradnl" sz="1000" i="1" dirty="0">
              <a:solidFill>
                <a:schemeClr val="tx1"/>
              </a:solidFill>
            </a:endParaRPr>
          </a:p>
        </p:txBody>
      </p:sp>
      <p:sp>
        <p:nvSpPr>
          <p:cNvPr id="8206" name="Rectangle 6"/>
          <p:cNvSpPr>
            <a:spLocks noChangeArrowheads="1"/>
          </p:cNvSpPr>
          <p:nvPr/>
        </p:nvSpPr>
        <p:spPr bwMode="auto">
          <a:xfrm>
            <a:off x="2143125" y="1000125"/>
            <a:ext cx="863600" cy="458788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8207" name="23 Conector recto de flecha"/>
          <p:cNvCxnSpPr>
            <a:cxnSpLocks noChangeShapeType="1"/>
          </p:cNvCxnSpPr>
          <p:nvPr/>
        </p:nvCxnSpPr>
        <p:spPr bwMode="auto">
          <a:xfrm rot="10800000" flipV="1">
            <a:off x="2500313" y="2500313"/>
            <a:ext cx="1857375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8" name="26 Conector recto de flecha"/>
          <p:cNvCxnSpPr>
            <a:cxnSpLocks noChangeShapeType="1"/>
          </p:cNvCxnSpPr>
          <p:nvPr/>
        </p:nvCxnSpPr>
        <p:spPr bwMode="auto">
          <a:xfrm rot="10800000" flipV="1">
            <a:off x="2571750" y="2714625"/>
            <a:ext cx="157162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9" name="29 Conector recto de flecha"/>
          <p:cNvCxnSpPr>
            <a:cxnSpLocks noChangeShapeType="1"/>
          </p:cNvCxnSpPr>
          <p:nvPr/>
        </p:nvCxnSpPr>
        <p:spPr bwMode="auto">
          <a:xfrm rot="5400000">
            <a:off x="3786187" y="3000376"/>
            <a:ext cx="42862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0" name="31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107238" y="353695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34 Conector recto de flecha"/>
          <p:cNvCxnSpPr>
            <a:cxnSpLocks noChangeShapeType="1"/>
          </p:cNvCxnSpPr>
          <p:nvPr/>
        </p:nvCxnSpPr>
        <p:spPr bwMode="auto">
          <a:xfrm rot="10800000">
            <a:off x="3500430" y="3929066"/>
            <a:ext cx="1928826" cy="107157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2" name="36 Conector recto de flecha"/>
          <p:cNvCxnSpPr>
            <a:cxnSpLocks noChangeShapeType="1"/>
            <a:stCxn id="8204" idx="1"/>
          </p:cNvCxnSpPr>
          <p:nvPr/>
        </p:nvCxnSpPr>
        <p:spPr bwMode="auto">
          <a:xfrm rot="10800000">
            <a:off x="2714612" y="5214957"/>
            <a:ext cx="2714644" cy="25002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3" name="38 Conector recto de flecha"/>
          <p:cNvCxnSpPr>
            <a:cxnSpLocks noChangeShapeType="1"/>
          </p:cNvCxnSpPr>
          <p:nvPr/>
        </p:nvCxnSpPr>
        <p:spPr bwMode="auto">
          <a:xfrm rot="10800000" flipV="1">
            <a:off x="4500562" y="5715016"/>
            <a:ext cx="928694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214942" y="4143380"/>
            <a:ext cx="3929058" cy="55399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 smtClean="0">
                <a:solidFill>
                  <a:schemeClr val="tx1"/>
                </a:solidFill>
              </a:rPr>
              <a:t>La Resolución de designación del/la becario/a también debe enviarse junto con la solicitud a </a:t>
            </a:r>
            <a:r>
              <a:rPr lang="es-AR" sz="1000" dirty="0" smtClean="0">
                <a:solidFill>
                  <a:schemeClr val="tx1"/>
                </a:solidFill>
              </a:rPr>
              <a:t>secretaria_investigaciones@unq.edu.ar, </a:t>
            </a:r>
            <a:endParaRPr lang="es-E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9219" name="Line 9"/>
          <p:cNvSpPr>
            <a:spLocks noChangeShapeType="1"/>
          </p:cNvSpPr>
          <p:nvPr/>
        </p:nvSpPr>
        <p:spPr bwMode="auto">
          <a:xfrm flipH="1" flipV="1">
            <a:off x="971550" y="5229225"/>
            <a:ext cx="3603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9220" name="Line 10"/>
          <p:cNvSpPr>
            <a:spLocks noChangeShapeType="1"/>
          </p:cNvSpPr>
          <p:nvPr/>
        </p:nvSpPr>
        <p:spPr bwMode="auto">
          <a:xfrm flipV="1">
            <a:off x="2987675" y="5516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 flipH="1" flipV="1">
            <a:off x="5292725" y="5589588"/>
            <a:ext cx="2447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pic>
        <p:nvPicPr>
          <p:cNvPr id="9222" name="15 Marcador de contenido"/>
          <p:cNvPicPr>
            <a:picLocks/>
          </p:cNvPicPr>
          <p:nvPr/>
        </p:nvPicPr>
        <p:blipFill>
          <a:blip r:embed="rId2" cstate="print"/>
          <a:srcRect l="9154" t="5907" r="10629" b="36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tx1"/>
                </a:solidFill>
              </a:rPr>
              <a:t>Selección de proyecto acreditado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2143125" y="1071563"/>
            <a:ext cx="863600" cy="458787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142844" y="4214818"/>
            <a:ext cx="8786813" cy="1169551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solidFill>
                  <a:schemeClr val="tx1"/>
                </a:solidFill>
              </a:rPr>
              <a:t>Cliquear </a:t>
            </a:r>
            <a:r>
              <a:rPr lang="es-ES" sz="1600" dirty="0">
                <a:solidFill>
                  <a:schemeClr val="tx1"/>
                </a:solidFill>
              </a:rPr>
              <a:t>+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smtClean="0">
                <a:solidFill>
                  <a:schemeClr val="tx1"/>
                </a:solidFill>
              </a:rPr>
              <a:t>para </a:t>
            </a:r>
            <a:r>
              <a:rPr lang="es-ES" sz="1200" dirty="0">
                <a:solidFill>
                  <a:schemeClr val="tx1"/>
                </a:solidFill>
              </a:rPr>
              <a:t>seleccionar </a:t>
            </a:r>
            <a:r>
              <a:rPr lang="es-ES" sz="1200" dirty="0" smtClean="0">
                <a:solidFill>
                  <a:schemeClr val="tx1"/>
                </a:solidFill>
              </a:rPr>
              <a:t> cada programa/proyecto </a:t>
            </a:r>
            <a:r>
              <a:rPr lang="es-ES" sz="1200" dirty="0">
                <a:solidFill>
                  <a:schemeClr val="tx1"/>
                </a:solidFill>
              </a:rPr>
              <a:t>en el que participa y por el que se inscribe al incentivo. Verifique las fechas de inicio y finalización. Asegúrese de elegir un Programa/Proyecto vigente. </a:t>
            </a:r>
            <a:r>
              <a:rPr lang="es-ES" sz="1200" dirty="0" smtClean="0">
                <a:solidFill>
                  <a:schemeClr val="tx1"/>
                </a:solidFill>
              </a:rPr>
              <a:t>Existe la posibilidad de que figuren dos Proyectos ya que su participación puede ser en ambos. </a:t>
            </a:r>
          </a:p>
          <a:p>
            <a:pPr>
              <a:spcBef>
                <a:spcPct val="50000"/>
              </a:spcBef>
            </a:pPr>
            <a:r>
              <a:rPr lang="es-ES" sz="1200" b="1" dirty="0" smtClean="0">
                <a:solidFill>
                  <a:schemeClr val="tx1"/>
                </a:solidFill>
              </a:rPr>
              <a:t>Si Ud. participó en un programa/proyecto hasta abril de 2020 y comenzó su participación en otro programa/proyecto en mayo de 2020, debe elegir ambos para poder solicitar el incentivo por todo el 2020.</a:t>
            </a:r>
            <a:endParaRPr lang="es-ES" sz="1200" b="1" dirty="0">
              <a:solidFill>
                <a:schemeClr val="tx1"/>
              </a:solidFill>
            </a:endParaRPr>
          </a:p>
        </p:txBody>
      </p:sp>
      <p:cxnSp>
        <p:nvCxnSpPr>
          <p:cNvPr id="9227" name="20 Conector recto de flecha"/>
          <p:cNvCxnSpPr>
            <a:cxnSpLocks noChangeShapeType="1"/>
          </p:cNvCxnSpPr>
          <p:nvPr/>
        </p:nvCxnSpPr>
        <p:spPr bwMode="auto">
          <a:xfrm flipH="1">
            <a:off x="251520" y="4464945"/>
            <a:ext cx="648072" cy="192880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8" name="23 Rectángulo"/>
          <p:cNvSpPr>
            <a:spLocks noChangeArrowheads="1"/>
          </p:cNvSpPr>
          <p:nvPr/>
        </p:nvSpPr>
        <p:spPr bwMode="auto">
          <a:xfrm>
            <a:off x="3500438" y="56435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229" name="24 Rectángulo"/>
          <p:cNvSpPr>
            <a:spLocks noChangeArrowheads="1"/>
          </p:cNvSpPr>
          <p:nvPr/>
        </p:nvSpPr>
        <p:spPr bwMode="auto">
          <a:xfrm>
            <a:off x="3071813" y="57864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200" b="1">
              <a:solidFill>
                <a:schemeClr val="tx1"/>
              </a:solidFill>
            </a:endParaRPr>
          </a:p>
        </p:txBody>
      </p:sp>
      <p:sp>
        <p:nvSpPr>
          <p:cNvPr id="9230" name="16 Rectángulo"/>
          <p:cNvSpPr>
            <a:spLocks noChangeArrowheads="1"/>
          </p:cNvSpPr>
          <p:nvPr/>
        </p:nvSpPr>
        <p:spPr bwMode="auto">
          <a:xfrm>
            <a:off x="4071938" y="5786438"/>
            <a:ext cx="4572000" cy="57152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s-ES" sz="1000">
                <a:solidFill>
                  <a:schemeClr val="tx1"/>
                </a:solidFill>
              </a:rPr>
              <a:t>En </a:t>
            </a:r>
            <a:r>
              <a:rPr lang="es-ES" sz="1000" b="1" smtClean="0">
                <a:solidFill>
                  <a:schemeClr val="tx1"/>
                </a:solidFill>
              </a:rPr>
              <a:t>“Fecha </a:t>
            </a:r>
            <a:r>
              <a:rPr lang="es-ES" sz="1000" b="1">
                <a:solidFill>
                  <a:schemeClr val="tx1"/>
                </a:solidFill>
              </a:rPr>
              <a:t>de </a:t>
            </a:r>
            <a:r>
              <a:rPr lang="es-ES" sz="1000" b="1" smtClean="0">
                <a:solidFill>
                  <a:schemeClr val="tx1"/>
                </a:solidFill>
              </a:rPr>
              <a:t>incorporación…” </a:t>
            </a:r>
            <a:r>
              <a:rPr lang="es-ES" sz="1000">
                <a:solidFill>
                  <a:schemeClr val="tx1"/>
                </a:solidFill>
              </a:rPr>
              <a:t>debe consignar la fecha de ingreso al </a:t>
            </a:r>
            <a:r>
              <a:rPr lang="es-ES" sz="1000" smtClean="0">
                <a:solidFill>
                  <a:schemeClr val="tx1"/>
                </a:solidFill>
              </a:rPr>
              <a:t>programa/proyecto</a:t>
            </a:r>
            <a:r>
              <a:rPr lang="es-ES" sz="1000">
                <a:solidFill>
                  <a:schemeClr val="tx1"/>
                </a:solidFill>
              </a:rPr>
              <a:t>. Tener en cuenta que no puede ser anterior a la fecha de inicio</a:t>
            </a:r>
            <a:r>
              <a:rPr lang="es-ES" sz="1000" b="1">
                <a:solidFill>
                  <a:schemeClr val="tx1"/>
                </a:solidFill>
              </a:rPr>
              <a:t>. </a:t>
            </a:r>
            <a:endParaRPr lang="es-ES_tradnl" sz="1000" b="1" i="1">
              <a:solidFill>
                <a:schemeClr val="tx1"/>
              </a:solidFill>
            </a:endParaRPr>
          </a:p>
        </p:txBody>
      </p:sp>
      <p:cxnSp>
        <p:nvCxnSpPr>
          <p:cNvPr id="9231" name="27 Conector recto de flecha"/>
          <p:cNvCxnSpPr>
            <a:cxnSpLocks noChangeShapeType="1"/>
          </p:cNvCxnSpPr>
          <p:nvPr/>
        </p:nvCxnSpPr>
        <p:spPr bwMode="auto">
          <a:xfrm>
            <a:off x="5786438" y="6143625"/>
            <a:ext cx="642937" cy="42862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 flipV="1">
            <a:off x="6877050" y="602138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V="1">
            <a:off x="7667625" y="6021388"/>
            <a:ext cx="4333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pic>
        <p:nvPicPr>
          <p:cNvPr id="10245" name="9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3583" t="5907" r="13583" b="8488"/>
          <a:stretch>
            <a:fillRect/>
          </a:stretch>
        </p:blipFill>
        <p:spPr>
          <a:xfrm>
            <a:off x="0" y="0"/>
            <a:ext cx="8786813" cy="6858000"/>
          </a:xfrm>
        </p:spPr>
      </p:pic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500063" y="5286375"/>
            <a:ext cx="7488237" cy="5238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tx1"/>
                </a:solidFill>
              </a:rPr>
              <a:t>Revise la presentación, verifique que no contenga errores. Guarde, Envíe e Imprima la solicitud.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2214563" y="1071563"/>
            <a:ext cx="863600" cy="458787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10248" name="13 Conector recto de flecha"/>
          <p:cNvCxnSpPr>
            <a:cxnSpLocks noChangeShapeType="1"/>
          </p:cNvCxnSpPr>
          <p:nvPr/>
        </p:nvCxnSpPr>
        <p:spPr bwMode="auto">
          <a:xfrm>
            <a:off x="6072188" y="5572125"/>
            <a:ext cx="1643062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9" name="15 Conector recto de flecha"/>
          <p:cNvCxnSpPr>
            <a:cxnSpLocks noChangeShapeType="1"/>
          </p:cNvCxnSpPr>
          <p:nvPr/>
        </p:nvCxnSpPr>
        <p:spPr bwMode="auto">
          <a:xfrm>
            <a:off x="6715125" y="5572125"/>
            <a:ext cx="1785938" cy="1071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0" name="17 Conector recto de flecha"/>
          <p:cNvCxnSpPr>
            <a:cxnSpLocks noChangeShapeType="1"/>
          </p:cNvCxnSpPr>
          <p:nvPr/>
        </p:nvCxnSpPr>
        <p:spPr bwMode="auto">
          <a:xfrm rot="5400000">
            <a:off x="6679407" y="5893594"/>
            <a:ext cx="1143000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10 Rectángulo"/>
          <p:cNvSpPr/>
          <p:nvPr/>
        </p:nvSpPr>
        <p:spPr bwMode="auto">
          <a:xfrm>
            <a:off x="2285984" y="2714620"/>
            <a:ext cx="5760640" cy="179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s-ES" sz="1200" b="1" u="sng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1º Guarde</a:t>
            </a:r>
            <a:r>
              <a:rPr lang="es-ES" sz="1200" b="1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: </a:t>
            </a:r>
            <a:r>
              <a:rPr lang="es-ES" sz="1200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de esta manera mantendrá las modificaciones en su planilla.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lang="es-ES" sz="1200" dirty="0" smtClean="0">
              <a:solidFill>
                <a:schemeClr val="tx1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s-E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2º Enviar: </a:t>
            </a:r>
            <a:r>
              <a:rPr kumimoji="0" lang="es-ES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validará la información cargada en la planilla imposibilitando cualquier</a:t>
            </a:r>
            <a:r>
              <a:rPr kumimoji="0" lang="es-ES" sz="12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 modificación a futuro. (una vez enviado el sistema habilitará para imprimir el comprobante)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s-ES" sz="1200" b="0" i="0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s-ES" sz="1200" b="1" u="sng" baseline="0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3º Imprimir</a:t>
            </a:r>
            <a:r>
              <a:rPr lang="es-ES" sz="1200" b="1" u="sng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 comprobante: </a:t>
            </a:r>
            <a:r>
              <a:rPr lang="es-ES" sz="1200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p</a:t>
            </a:r>
            <a:r>
              <a:rPr kumimoji="0" lang="es-ES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resionando este botón se</a:t>
            </a:r>
            <a:r>
              <a:rPr kumimoji="0" lang="es-ES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 descargará la planilla en su computadora. Revise su carpeta de descarga. El </a:t>
            </a:r>
            <a:r>
              <a:rPr kumimoji="0" lang="es-ES" sz="120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pdf</a:t>
            </a:r>
            <a:r>
              <a:rPr kumimoji="0" lang="es-ES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 generado es el archivo que debe enviar a secretaria_investigaciones@unq.edu.ar</a:t>
            </a:r>
            <a:endParaRPr kumimoji="0" lang="es-ES_tradnl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835</Words>
  <Application>Microsoft Office PowerPoint</Application>
  <PresentationFormat>Presentación en pantalla (4:3)</PresentationFormat>
  <Paragraphs>57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IMPORTANTE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 DE INCENTIVOS INSCRIPCIÓN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afuentes</dc:creator>
  <cp:lastModifiedBy>usuario</cp:lastModifiedBy>
  <cp:revision>122</cp:revision>
  <dcterms:modified xsi:type="dcterms:W3CDTF">2021-10-21T14:43:07Z</dcterms:modified>
</cp:coreProperties>
</file>