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Roboto"/>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fntdata"/><Relationship Id="rId10" Type="http://schemas.openxmlformats.org/officeDocument/2006/relationships/font" Target="fonts/Roboto-regular.fntdata"/><Relationship Id="rId13" Type="http://schemas.openxmlformats.org/officeDocument/2006/relationships/font" Target="fonts/Roboto-boldItalic.fntdata"/><Relationship Id="rId12" Type="http://schemas.openxmlformats.org/officeDocument/2006/relationships/font" Target="fonts/Robot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d3114a4d81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d3114a4d81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d3114a4d81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d3114a4d81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d3114a4d8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d3114a4d8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d3114a4d8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d3114a4d8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s"/>
              <a:t>¿Con qué textos vamos a trabajar? </a:t>
            </a:r>
            <a:endParaRPr/>
          </a:p>
        </p:txBody>
      </p:sp>
      <p:sp>
        <p:nvSpPr>
          <p:cNvPr id="55" name="Google Shape;55;p13"/>
          <p:cNvSpPr txBox="1"/>
          <p:nvPr>
            <p:ph idx="1" type="body"/>
          </p:nvPr>
        </p:nvSpPr>
        <p:spPr>
          <a:xfrm>
            <a:off x="311700" y="1152475"/>
            <a:ext cx="8520600" cy="3416400"/>
          </a:xfrm>
          <a:prstGeom prst="rect">
            <a:avLst/>
          </a:prstGeom>
        </p:spPr>
        <p:txBody>
          <a:bodyPr anchorCtr="0" anchor="ctr" bIns="91425" lIns="91425" spcFirstLastPara="1" rIns="91425" wrap="square" tIns="91425">
            <a:noAutofit/>
          </a:bodyPr>
          <a:lstStyle/>
          <a:p>
            <a:pPr indent="0" lvl="0" marL="360000" marR="360000" rtl="0" algn="just">
              <a:spcBef>
                <a:spcPts val="1200"/>
              </a:spcBef>
              <a:spcAft>
                <a:spcPts val="0"/>
              </a:spcAft>
              <a:buClr>
                <a:schemeClr val="dk1"/>
              </a:buClr>
              <a:buSzPts val="1100"/>
              <a:buFont typeface="Arial"/>
              <a:buNone/>
            </a:pPr>
            <a:r>
              <a:rPr lang="es" sz="2000">
                <a:solidFill>
                  <a:schemeClr val="dk1"/>
                </a:solidFill>
                <a:latin typeface="Roboto"/>
                <a:ea typeface="Roboto"/>
                <a:cs typeface="Roboto"/>
                <a:sym typeface="Roboto"/>
              </a:rPr>
              <a:t>Propongo que partamos de la siguiente metáfora: “los museos no se visitan, los museos se leen”. De esta manera podremos enfatizar lo que nos interesa aquí: que todo museo es, en sí mismo, un signo cultural que el visitante ha de decodificar -ha de leer, ha de interpretar. Pues bien, buena parte de ese signo posee una estructura narrativa, un discurso. Es más: buena parte de ese signo consiste precisamente en un conjunto de textos que el público lee, leen en sentido literal, y que van desde la banderola hasta la cartela, pasando por los folletos, hojas de sala, paneles, etc. (Balbotin, 2010)</a:t>
            </a:r>
            <a:endParaRPr sz="27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s"/>
              <a:t>¿Con qué textos vamos a trabajar? </a:t>
            </a:r>
            <a:endParaRPr/>
          </a:p>
        </p:txBody>
      </p:sp>
      <p:sp>
        <p:nvSpPr>
          <p:cNvPr id="61" name="Google Shape;61;p14"/>
          <p:cNvSpPr txBox="1"/>
          <p:nvPr>
            <p:ph idx="1" type="body"/>
          </p:nvPr>
        </p:nvSpPr>
        <p:spPr>
          <a:xfrm>
            <a:off x="311700" y="1152475"/>
            <a:ext cx="8520600" cy="3416400"/>
          </a:xfrm>
          <a:prstGeom prst="rect">
            <a:avLst/>
          </a:prstGeom>
        </p:spPr>
        <p:txBody>
          <a:bodyPr anchorCtr="0" anchor="ctr" bIns="91425" lIns="91425" spcFirstLastPara="1" rIns="91425" wrap="square" tIns="91425">
            <a:normAutofit/>
          </a:bodyPr>
          <a:lstStyle/>
          <a:p>
            <a:pPr indent="0" lvl="0" marL="360000" rtl="0" algn="just">
              <a:spcBef>
                <a:spcPts val="1200"/>
              </a:spcBef>
              <a:spcAft>
                <a:spcPts val="0"/>
              </a:spcAft>
              <a:buClr>
                <a:schemeClr val="dk1"/>
              </a:buClr>
              <a:buSzPts val="1100"/>
              <a:buFont typeface="Arial"/>
              <a:buNone/>
            </a:pPr>
            <a:r>
              <a:rPr lang="es" sz="2000">
                <a:solidFill>
                  <a:schemeClr val="dk1"/>
                </a:solidFill>
                <a:latin typeface="Roboto"/>
                <a:ea typeface="Roboto"/>
                <a:cs typeface="Roboto"/>
                <a:sym typeface="Roboto"/>
              </a:rPr>
              <a:t>Hay al menos dos textos curatoriales: el discurso escrito y el que se forma por el diálogo entre las obras, que es propiamente la exposición. El primero tiene el deber de explicar las intenciones con el fin de facilitarle al público la comprensión; el segundo, más amplio e impreciso, se formará en la mente del visitante a partir de su recorrido (Roca, J. p. 34).</a:t>
            </a:r>
            <a:endParaRPr sz="27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s"/>
              <a:t>¿Cuál es la función de los textos </a:t>
            </a:r>
            <a:r>
              <a:rPr lang="es"/>
              <a:t>curatoriales</a:t>
            </a:r>
            <a:r>
              <a:rPr lang="es"/>
              <a:t>? </a:t>
            </a:r>
            <a:endParaRPr/>
          </a:p>
        </p:txBody>
      </p:sp>
      <p:sp>
        <p:nvSpPr>
          <p:cNvPr id="67" name="Google Shape;67;p15"/>
          <p:cNvSpPr txBox="1"/>
          <p:nvPr>
            <p:ph idx="1" type="body"/>
          </p:nvPr>
        </p:nvSpPr>
        <p:spPr>
          <a:xfrm>
            <a:off x="311700" y="1152475"/>
            <a:ext cx="8520600" cy="3416400"/>
          </a:xfrm>
          <a:prstGeom prst="rect">
            <a:avLst/>
          </a:prstGeom>
        </p:spPr>
        <p:txBody>
          <a:bodyPr anchorCtr="0" anchor="ctr" bIns="91425" lIns="91425" spcFirstLastPara="1" rIns="91425" wrap="square" tIns="91425">
            <a:normAutofit/>
          </a:bodyPr>
          <a:lstStyle/>
          <a:p>
            <a:pPr indent="0" lvl="0" marL="360000" marR="360000" rtl="0" algn="just">
              <a:spcBef>
                <a:spcPts val="0"/>
              </a:spcBef>
              <a:spcAft>
                <a:spcPts val="0"/>
              </a:spcAft>
              <a:buNone/>
            </a:pPr>
            <a:r>
              <a:rPr lang="es" sz="2300">
                <a:solidFill>
                  <a:schemeClr val="dk1"/>
                </a:solidFill>
                <a:latin typeface="Roboto"/>
                <a:ea typeface="Roboto"/>
                <a:cs typeface="Roboto"/>
                <a:sym typeface="Roboto"/>
              </a:rPr>
              <a:t>Los tipos de texto específicos de las exposiciones pueden ser didácticos o con un final abierto, declaratorios o sugestivos, y pueden existir como una combinación de esas características. (...) Los textos también pueden actuar como obras de arte dentro del contexto de la estructura de una exposición de mayor escala. </a:t>
            </a:r>
            <a:endParaRPr sz="2300">
              <a:solidFill>
                <a:schemeClr val="dk1"/>
              </a:solidFill>
              <a:latin typeface="Roboto"/>
              <a:ea typeface="Roboto"/>
              <a:cs typeface="Roboto"/>
              <a:sym typeface="Roboto"/>
            </a:endParaRPr>
          </a:p>
          <a:p>
            <a:pPr indent="0" lvl="0" marL="360000" marR="360000" rtl="0" algn="just">
              <a:spcBef>
                <a:spcPts val="0"/>
              </a:spcBef>
              <a:spcAft>
                <a:spcPts val="0"/>
              </a:spcAft>
              <a:buClr>
                <a:schemeClr val="dk1"/>
              </a:buClr>
              <a:buSzPts val="1100"/>
              <a:buFont typeface="Arial"/>
              <a:buNone/>
            </a:pPr>
            <a:r>
              <a:rPr lang="es" sz="2300">
                <a:solidFill>
                  <a:schemeClr val="dk1"/>
                </a:solidFill>
                <a:latin typeface="Roboto"/>
                <a:ea typeface="Roboto"/>
                <a:cs typeface="Roboto"/>
                <a:sym typeface="Roboto"/>
              </a:rPr>
              <a:t>Jens Hoffmann. (Miremont, 2019)</a:t>
            </a:r>
            <a:endParaRPr sz="3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s"/>
              <a:t>¿Qué particularidades tiene la lectura de estos textos?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360000" marR="360000" rtl="0" algn="just">
              <a:spcBef>
                <a:spcPts val="0"/>
              </a:spcBef>
              <a:spcAft>
                <a:spcPts val="0"/>
              </a:spcAft>
              <a:buClr>
                <a:schemeClr val="dk1"/>
              </a:buClr>
              <a:buSzPts val="1100"/>
              <a:buFont typeface="Arial"/>
              <a:buNone/>
            </a:pPr>
            <a:r>
              <a:rPr lang="es" sz="2000">
                <a:solidFill>
                  <a:schemeClr val="dk1"/>
                </a:solidFill>
                <a:latin typeface="Roboto"/>
                <a:ea typeface="Roboto"/>
                <a:cs typeface="Roboto"/>
                <a:sym typeface="Roboto"/>
              </a:rPr>
              <a:t>El Responsable de textos trabajará con el guión y la investigación para luego generar todos los textos con los diseñadores gráficos, y estos trabajarán a su vez con el museógrafo para decidir tamaños, tipografías, colores, texturas y materiales. El texto bidimensional se vuelve tridimensional en la museografía, pues necesitamos de una distancia para leerlo de parados o sentados en la sala y, además a esto le añadiremos el tiempo que el público consumidor del texto transcurre dentro del espacio arquitectónico/museográfico. (Miremont, 2019 ).</a:t>
            </a:r>
            <a:endParaRPr sz="27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